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64" r:id="rId5"/>
    <p:sldId id="265" r:id="rId6"/>
    <p:sldId id="266" r:id="rId7"/>
    <p:sldId id="267" r:id="rId8"/>
    <p:sldId id="268" r:id="rId9"/>
    <p:sldId id="269" r:id="rId10"/>
    <p:sldId id="270" r:id="rId11"/>
    <p:sldId id="271" r:id="rId12"/>
    <p:sldId id="272" r:id="rId13"/>
    <p:sldId id="273" r:id="rId14"/>
    <p:sldId id="276" r:id="rId15"/>
    <p:sldId id="279" r:id="rId16"/>
    <p:sldId id="280" r:id="rId17"/>
    <p:sldId id="281" r:id="rId18"/>
    <p:sldId id="282" r:id="rId19"/>
    <p:sldId id="275"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698D818-A93E-42EC-A3DB-10026DCBF24C}" type="datetimeFigureOut">
              <a:rPr lang="en-US" smtClean="0"/>
              <a:pPr/>
              <a:t>4/3/2024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145EDFC-B0A5-414B-A07A-E012DB7401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98D818-A93E-42EC-A3DB-10026DCBF24C}"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98D818-A93E-42EC-A3DB-10026DCBF24C}"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98D818-A93E-42EC-A3DB-10026DCBF24C}"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698D818-A93E-42EC-A3DB-10026DCBF24C}"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5EDFC-B0A5-414B-A07A-E012DB7401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98D818-A93E-42EC-A3DB-10026DCBF24C}"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698D818-A93E-42EC-A3DB-10026DCBF24C}" type="datetimeFigureOut">
              <a:rPr lang="en-US" smtClean="0"/>
              <a:pPr/>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698D818-A93E-42EC-A3DB-10026DCBF24C}" type="datetimeFigureOut">
              <a:rPr lang="en-US" smtClean="0"/>
              <a:pPr/>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8D818-A93E-42EC-A3DB-10026DCBF24C}" type="datetimeFigureOut">
              <a:rPr lang="en-US" smtClean="0"/>
              <a:pPr/>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98D818-A93E-42EC-A3DB-10026DCBF24C}"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5EDFC-B0A5-414B-A07A-E012DB7401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98D818-A93E-42EC-A3DB-10026DCBF24C}"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145EDFC-B0A5-414B-A07A-E012DB74015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98D818-A93E-42EC-A3DB-10026DCBF24C}" type="datetimeFigureOut">
              <a:rPr lang="en-US" smtClean="0"/>
              <a:pPr/>
              <a:t>4/3/2024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45EDFC-B0A5-414B-A07A-E012DB74015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BtsyBetcCCs" TargetMode="External"/><Relationship Id="rId2" Type="http://schemas.openxmlformats.org/officeDocument/2006/relationships/hyperlink" Target="https://youtu.be/XGJQNKFYqY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job%20description%20of%20MO.pdf"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Training of Micro Observers</a:t>
            </a:r>
            <a:br>
              <a:rPr lang="en-US" dirty="0" smtClean="0"/>
            </a:br>
            <a:r>
              <a:rPr lang="en-US" dirty="0" err="1" smtClean="0"/>
              <a:t>Lok</a:t>
            </a:r>
            <a:r>
              <a:rPr lang="en-US" dirty="0" smtClean="0"/>
              <a:t> </a:t>
            </a:r>
            <a:r>
              <a:rPr lang="en-US" dirty="0" err="1" smtClean="0"/>
              <a:t>Sabha</a:t>
            </a:r>
            <a:r>
              <a:rPr lang="en-US" dirty="0" smtClean="0"/>
              <a:t> Election 2024</a:t>
            </a:r>
            <a:br>
              <a:rPr lang="en-US" dirty="0" smtClean="0"/>
            </a:br>
            <a:endParaRPr lang="en-US" dirty="0"/>
          </a:p>
        </p:txBody>
      </p:sp>
      <p:sp>
        <p:nvSpPr>
          <p:cNvPr id="3" name="Subtitle 2"/>
          <p:cNvSpPr>
            <a:spLocks noGrp="1"/>
          </p:cNvSpPr>
          <p:nvPr>
            <p:ph type="subTitle" idx="1"/>
          </p:nvPr>
        </p:nvSpPr>
        <p:spPr>
          <a:xfrm>
            <a:off x="714348" y="3886200"/>
            <a:ext cx="7715304" cy="1752600"/>
          </a:xfrm>
        </p:spPr>
        <p:txBody>
          <a:bodyPr>
            <a:normAutofit/>
          </a:bodyPr>
          <a:lstStyle/>
          <a:p>
            <a:pPr algn="ctr"/>
            <a:r>
              <a:rPr lang="en-US" dirty="0" smtClean="0"/>
              <a:t>Venue: </a:t>
            </a:r>
            <a:r>
              <a:rPr lang="en-US" dirty="0" smtClean="0"/>
              <a:t>District Library Auditorium</a:t>
            </a:r>
            <a:endParaRPr lang="en-US" dirty="0" smtClean="0"/>
          </a:p>
          <a:p>
            <a:pPr algn="ctr"/>
            <a:r>
              <a:rPr lang="en-US" dirty="0" err="1" smtClean="0"/>
              <a:t>Darrang</a:t>
            </a:r>
            <a:endParaRPr lang="en-US" dirty="0" smtClean="0"/>
          </a:p>
          <a:p>
            <a:pPr algn="ctr"/>
            <a:r>
              <a:rPr lang="en-US" dirty="0" smtClean="0"/>
              <a:t>Date: 5</a:t>
            </a:r>
            <a:r>
              <a:rPr lang="en-US" baseline="30000" dirty="0" smtClean="0"/>
              <a:t>th</a:t>
            </a:r>
            <a:r>
              <a:rPr lang="en-US" dirty="0" smtClean="0"/>
              <a:t> April 2024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57158" y="357166"/>
            <a:ext cx="8229600" cy="1000132"/>
          </a:xfrm>
        </p:spPr>
        <p:txBody>
          <a:bodyPr>
            <a:noAutofit/>
          </a:bodyPr>
          <a:lstStyle/>
          <a:p>
            <a:r>
              <a:rPr lang="en-US" sz="2800" b="1" dirty="0" smtClean="0"/>
              <a:t>Procedures to be followed during Election Day</a:t>
            </a:r>
            <a:br>
              <a:rPr lang="en-US" sz="2800" b="1" dirty="0" smtClean="0"/>
            </a:br>
            <a:r>
              <a:rPr lang="en-US" sz="2800" b="1" dirty="0" smtClean="0"/>
              <a:t>(During Mock Poll)</a:t>
            </a:r>
            <a:endParaRPr lang="en-US" sz="2800" dirty="0"/>
          </a:p>
        </p:txBody>
      </p:sp>
      <p:graphicFrame>
        <p:nvGraphicFramePr>
          <p:cNvPr id="4" name="Table 3"/>
          <p:cNvGraphicFramePr>
            <a:graphicFrameLocks noGrp="1"/>
          </p:cNvGraphicFramePr>
          <p:nvPr/>
        </p:nvGraphicFramePr>
        <p:xfrm>
          <a:off x="214282" y="1571612"/>
          <a:ext cx="8643998" cy="4786346"/>
        </p:xfrm>
        <a:graphic>
          <a:graphicData uri="http://schemas.openxmlformats.org/drawingml/2006/table">
            <a:tbl>
              <a:tblPr/>
              <a:tblGrid>
                <a:gridCol w="584932"/>
                <a:gridCol w="8059066"/>
              </a:tblGrid>
              <a:tr h="2717409">
                <a:tc>
                  <a:txBody>
                    <a:bodyPr/>
                    <a:lstStyle/>
                    <a:p>
                      <a:pPr algn="ctr">
                        <a:lnSpc>
                          <a:spcPct val="115000"/>
                        </a:lnSpc>
                        <a:spcAft>
                          <a:spcPts val="0"/>
                        </a:spcAft>
                      </a:pPr>
                      <a:r>
                        <a:rPr lang="en-US" sz="1300" b="1" dirty="0">
                          <a:latin typeface="Arial"/>
                          <a:ea typeface="Calibri"/>
                          <a:cs typeface="Times New Roman"/>
                        </a:rPr>
                        <a:t>C</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pPr>
                      <a:r>
                        <a:rPr lang="en-US" sz="1300" b="1" dirty="0">
                          <a:latin typeface="Arial"/>
                          <a:ea typeface="Calibri"/>
                          <a:cs typeface="Times New Roman"/>
                        </a:rPr>
                        <a:t>Will clear the CU by pressing the “CLEAR” button.(CRC) and show zero vote in CU</a:t>
                      </a:r>
                      <a:r>
                        <a:rPr lang="en-US" sz="1300" dirty="0">
                          <a:latin typeface="Arial"/>
                          <a:ea typeface="Calibri"/>
                          <a:cs typeface="Times New Roman"/>
                        </a:rPr>
                        <a:t> by pressing Total button to all polling agents and </a:t>
                      </a:r>
                      <a:r>
                        <a:rPr lang="en-US" sz="1300" b="1" dirty="0">
                          <a:latin typeface="Arial"/>
                          <a:ea typeface="Calibri"/>
                          <a:cs typeface="Times New Roman"/>
                        </a:rPr>
                        <a:t>put signature of presiding officer in the report (part I)</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seal the result section of CU by using Green Paper Seal, Address Tag, and Special Tag.(Presiding officer and polling agents to note down the Sl. No. of Green Paper Seal).</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put signature of presiding officer and polling agents on the Green Paper seal just below the Sl. No. as well as on the back side of Special Tag.</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Presiding Officer will note down the sl. No. of CU on the front side of the Special tag before sealing of the CU.</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b="1" dirty="0">
                          <a:latin typeface="Arial"/>
                          <a:ea typeface="Calibri"/>
                          <a:cs typeface="Times New Roman"/>
                        </a:rPr>
                        <a:t>Will seal the VVPAT drop box by using Address Tag after ensuring removal of all mock poll slips</a:t>
                      </a:r>
                      <a:r>
                        <a:rPr lang="en-US" sz="1300" dirty="0">
                          <a:latin typeface="Arial"/>
                          <a:ea typeface="Calibri"/>
                          <a:cs typeface="Times New Roman"/>
                        </a:rPr>
                        <a:t>.</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353">
                <a:tc>
                  <a:txBody>
                    <a:bodyPr/>
                    <a:lstStyle/>
                    <a:p>
                      <a:pPr algn="ctr">
                        <a:lnSpc>
                          <a:spcPct val="115000"/>
                        </a:lnSpc>
                        <a:spcAft>
                          <a:spcPts val="0"/>
                        </a:spcAft>
                      </a:pPr>
                      <a:r>
                        <a:rPr lang="en-US" sz="1300" b="1">
                          <a:latin typeface="Arial"/>
                          <a:ea typeface="Calibri"/>
                          <a:cs typeface="Times New Roman"/>
                        </a:rPr>
                        <a:t>D</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pPr>
                      <a:r>
                        <a:rPr lang="en-US" sz="1300">
                          <a:latin typeface="Arial"/>
                          <a:ea typeface="Calibri"/>
                          <a:cs typeface="Times New Roman"/>
                        </a:rPr>
                        <a:t>Will place BU &amp; VVPAT in the voting compartment (</a:t>
                      </a:r>
                      <a:r>
                        <a:rPr lang="en-US" sz="1300" b="1">
                          <a:latin typeface="Arial"/>
                          <a:ea typeface="Calibri"/>
                          <a:cs typeface="Times New Roman"/>
                        </a:rPr>
                        <a:t>VVPAT on left side of BU</a:t>
                      </a:r>
                      <a:r>
                        <a:rPr lang="en-US" sz="1300">
                          <a:latin typeface="Arial"/>
                          <a:ea typeface="Calibri"/>
                          <a:cs typeface="Times New Roman"/>
                        </a:rPr>
                        <a:t>), and connect with CU.  Switch on the CU at the time fixed by ECI.</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76">
                <a:tc>
                  <a:txBody>
                    <a:bodyPr/>
                    <a:lstStyle/>
                    <a:p>
                      <a:pPr algn="ctr">
                        <a:lnSpc>
                          <a:spcPct val="115000"/>
                        </a:lnSpc>
                        <a:spcAft>
                          <a:spcPts val="0"/>
                        </a:spcAft>
                      </a:pPr>
                      <a:r>
                        <a:rPr lang="en-US" sz="1300" b="1">
                          <a:latin typeface="Arial"/>
                          <a:ea typeface="Calibri"/>
                          <a:cs typeface="Times New Roman"/>
                        </a:rPr>
                        <a:t>E</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pPr>
                      <a:r>
                        <a:rPr lang="en-US" sz="1300">
                          <a:latin typeface="Arial"/>
                          <a:ea typeface="Calibri"/>
                          <a:cs typeface="Times New Roman"/>
                        </a:rPr>
                        <a:t>Will allow polling agents to note down the Sl. No. of the BU, CU, and VVPAT.</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9908">
                <a:tc>
                  <a:txBody>
                    <a:bodyPr/>
                    <a:lstStyle/>
                    <a:p>
                      <a:pPr algn="ctr">
                        <a:lnSpc>
                          <a:spcPct val="115000"/>
                        </a:lnSpc>
                        <a:spcAft>
                          <a:spcPts val="0"/>
                        </a:spcAft>
                      </a:pPr>
                      <a:r>
                        <a:rPr lang="en-US" sz="1300" b="1">
                          <a:latin typeface="Arial"/>
                          <a:ea typeface="Calibri"/>
                          <a:cs typeface="Times New Roman"/>
                        </a:rPr>
                        <a:t>F</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pPr>
                      <a:r>
                        <a:rPr lang="en-US" sz="1300" dirty="0">
                          <a:latin typeface="Arial"/>
                          <a:ea typeface="Calibri"/>
                          <a:cs typeface="Times New Roman"/>
                        </a:rPr>
                        <a:t>Will make declaration at the commencement of the poll</a:t>
                      </a:r>
                      <a:r>
                        <a:rPr lang="en-US" sz="1300" b="1" dirty="0">
                          <a:latin typeface="Arial"/>
                          <a:ea typeface="Calibri"/>
                          <a:cs typeface="Times New Roman"/>
                        </a:rPr>
                        <a:t>.(Annexure 6(part I), page- 106) </a:t>
                      </a:r>
                      <a:r>
                        <a:rPr lang="en-US" sz="1300" dirty="0">
                          <a:latin typeface="Arial"/>
                          <a:ea typeface="Calibri"/>
                          <a:cs typeface="Times New Roman"/>
                        </a:rPr>
                        <a:t>) and will also obtain signature of polling agents along with own signature.</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read out the provisions of the section 128 of the R. P. Act 1951 to maintain secrecy of voting.</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57158" y="142852"/>
            <a:ext cx="8229600" cy="785818"/>
          </a:xfrm>
        </p:spPr>
        <p:txBody>
          <a:bodyPr>
            <a:noAutofit/>
          </a:bodyPr>
          <a:lstStyle/>
          <a:p>
            <a:r>
              <a:rPr lang="en-US" sz="2800" b="1" dirty="0" smtClean="0"/>
              <a:t>Procedures to be followed during Election Day</a:t>
            </a:r>
            <a:br>
              <a:rPr lang="en-US" sz="2800" b="1" dirty="0" smtClean="0"/>
            </a:br>
            <a:r>
              <a:rPr lang="en-US" sz="2800" b="1" dirty="0" smtClean="0"/>
              <a:t>(During Actual Poll)</a:t>
            </a:r>
            <a:endParaRPr lang="en-US" sz="2800" dirty="0"/>
          </a:p>
        </p:txBody>
      </p:sp>
      <p:graphicFrame>
        <p:nvGraphicFramePr>
          <p:cNvPr id="8" name="Table 7"/>
          <p:cNvGraphicFramePr>
            <a:graphicFrameLocks noGrp="1"/>
          </p:cNvGraphicFramePr>
          <p:nvPr/>
        </p:nvGraphicFramePr>
        <p:xfrm>
          <a:off x="214282" y="928670"/>
          <a:ext cx="8715436" cy="5954693"/>
        </p:xfrm>
        <a:graphic>
          <a:graphicData uri="http://schemas.openxmlformats.org/drawingml/2006/table">
            <a:tbl>
              <a:tblPr/>
              <a:tblGrid>
                <a:gridCol w="642942"/>
                <a:gridCol w="8072494"/>
              </a:tblGrid>
              <a:tr h="846739">
                <a:tc>
                  <a:txBody>
                    <a:bodyPr/>
                    <a:lstStyle/>
                    <a:p>
                      <a:pPr marL="457200" algn="ctr">
                        <a:lnSpc>
                          <a:spcPct val="115000"/>
                        </a:lnSpc>
                        <a:spcAft>
                          <a:spcPts val="0"/>
                        </a:spcAft>
                      </a:pPr>
                      <a:r>
                        <a:rPr lang="en-US" sz="1300" b="1" dirty="0">
                          <a:latin typeface="Arial"/>
                          <a:ea typeface="Calibri"/>
                          <a:cs typeface="Times New Roman"/>
                        </a:rPr>
                        <a:t>G</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dirty="0">
                          <a:latin typeface="Arial"/>
                          <a:ea typeface="Calibri"/>
                          <a:cs typeface="Times New Roman"/>
                        </a:rPr>
                        <a:t>Will ensure that polling starts sharp at the appointed time</a:t>
                      </a:r>
                      <a:r>
                        <a:rPr lang="en-US" sz="1300" b="1" dirty="0">
                          <a:latin typeface="Arial"/>
                          <a:ea typeface="Calibri"/>
                          <a:cs typeface="Times New Roman"/>
                        </a:rPr>
                        <a:t>(7:00am)</a:t>
                      </a:r>
                      <a:endParaRPr lang="en-US" sz="1300" dirty="0">
                        <a:latin typeface="Calibri"/>
                        <a:ea typeface="Calibri"/>
                        <a:cs typeface="Times New Roman"/>
                      </a:endParaRPr>
                    </a:p>
                    <a:p>
                      <a:pPr marL="342900" lvl="0" indent="-342900">
                        <a:lnSpc>
                          <a:spcPct val="115000"/>
                        </a:lnSpc>
                        <a:spcAft>
                          <a:spcPts val="0"/>
                        </a:spcAft>
                        <a:buFont typeface="Symbol"/>
                        <a:buChar char=""/>
                      </a:pPr>
                      <a:r>
                        <a:rPr lang="en-US" sz="1300" dirty="0">
                          <a:latin typeface="Arial"/>
                          <a:ea typeface="Calibri"/>
                          <a:cs typeface="Times New Roman"/>
                        </a:rPr>
                        <a:t>Just before the first voter signs in Form 17A (Register of voter), the Polling Officer 1 shall check with the Presiding Officer and record </a:t>
                      </a:r>
                      <a:r>
                        <a:rPr lang="en-US" sz="1300" b="1" dirty="0">
                          <a:latin typeface="Arial"/>
                          <a:ea typeface="Calibri"/>
                          <a:cs typeface="Times New Roman"/>
                        </a:rPr>
                        <a:t>in INK</a:t>
                      </a:r>
                      <a:r>
                        <a:rPr lang="en-US" sz="1300" dirty="0">
                          <a:latin typeface="Arial"/>
                          <a:ea typeface="Calibri"/>
                          <a:cs typeface="Times New Roman"/>
                        </a:rPr>
                        <a:t> in Form 17A  that </a:t>
                      </a:r>
                      <a:r>
                        <a:rPr lang="en-US" sz="1300" b="1" dirty="0">
                          <a:latin typeface="Arial"/>
                          <a:ea typeface="Calibri"/>
                          <a:cs typeface="Times New Roman"/>
                        </a:rPr>
                        <a:t>“Total in the Control Unit checked and found to be Zero”,</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369">
                <a:tc>
                  <a:txBody>
                    <a:bodyPr/>
                    <a:lstStyle/>
                    <a:p>
                      <a:pPr marL="457200" algn="ctr">
                        <a:lnSpc>
                          <a:spcPct val="115000"/>
                        </a:lnSpc>
                        <a:spcAft>
                          <a:spcPts val="0"/>
                        </a:spcAft>
                      </a:pPr>
                      <a:r>
                        <a:rPr lang="en-US" sz="1300" b="1" dirty="0">
                          <a:latin typeface="Arial"/>
                          <a:ea typeface="Calibri"/>
                          <a:cs typeface="Times New Roman"/>
                        </a:rPr>
                        <a:t>H</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keep vigil on the whole polling process, on polling officers as well as on the polling agents for smooth conduct of voting.</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25">
                <a:tc>
                  <a:txBody>
                    <a:bodyPr/>
                    <a:lstStyle/>
                    <a:p>
                      <a:pPr marL="457200" algn="ctr">
                        <a:lnSpc>
                          <a:spcPct val="115000"/>
                        </a:lnSpc>
                        <a:spcAft>
                          <a:spcPts val="0"/>
                        </a:spcAft>
                      </a:pPr>
                      <a:r>
                        <a:rPr lang="en-US" sz="1300" b="1" dirty="0">
                          <a:latin typeface="Arial"/>
                          <a:ea typeface="Calibri"/>
                          <a:cs typeface="Times New Roman"/>
                        </a:rPr>
                        <a:t>I</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dirty="0">
                          <a:latin typeface="Arial"/>
                          <a:ea typeface="Calibri"/>
                          <a:cs typeface="Times New Roman"/>
                        </a:rPr>
                        <a:t>Will maintain Polling Agents/Relieving Agents movement Sheet </a:t>
                      </a:r>
                      <a:r>
                        <a:rPr lang="en-US" sz="1300" b="1" dirty="0">
                          <a:latin typeface="Arial"/>
                          <a:ea typeface="Calibri"/>
                          <a:cs typeface="Times New Roman"/>
                        </a:rPr>
                        <a:t>(Annexure-11, page-124))</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85">
                <a:tc>
                  <a:txBody>
                    <a:bodyPr/>
                    <a:lstStyle/>
                    <a:p>
                      <a:pPr marL="457200" algn="ctr">
                        <a:lnSpc>
                          <a:spcPct val="115000"/>
                        </a:lnSpc>
                        <a:spcAft>
                          <a:spcPts val="0"/>
                        </a:spcAft>
                      </a:pPr>
                      <a:r>
                        <a:rPr lang="en-US" sz="1300" b="1" dirty="0">
                          <a:latin typeface="Arial"/>
                          <a:ea typeface="Calibri"/>
                          <a:cs typeface="Times New Roman"/>
                        </a:rPr>
                        <a:t>J</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issue Entry Pass </a:t>
                      </a:r>
                      <a:r>
                        <a:rPr lang="en-US" sz="1300" b="1">
                          <a:latin typeface="Arial"/>
                          <a:ea typeface="Calibri"/>
                          <a:cs typeface="Times New Roman"/>
                        </a:rPr>
                        <a:t>(Annesure-12, page-page-125))</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369">
                <a:tc>
                  <a:txBody>
                    <a:bodyPr/>
                    <a:lstStyle/>
                    <a:p>
                      <a:pPr marL="457200" algn="ctr">
                        <a:lnSpc>
                          <a:spcPct val="115000"/>
                        </a:lnSpc>
                        <a:spcAft>
                          <a:spcPts val="0"/>
                        </a:spcAft>
                      </a:pPr>
                      <a:r>
                        <a:rPr lang="en-US" sz="1300" b="1" dirty="0">
                          <a:latin typeface="Arial"/>
                          <a:ea typeface="Calibri"/>
                          <a:cs typeface="Times New Roman"/>
                        </a:rPr>
                        <a:t>K</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maintain records pertaining to </a:t>
                      </a:r>
                      <a:r>
                        <a:rPr lang="en-US" sz="1300" b="1">
                          <a:latin typeface="Arial"/>
                          <a:ea typeface="Calibri"/>
                          <a:cs typeface="Times New Roman"/>
                        </a:rPr>
                        <a:t>Annexure – 13, 14, 15, 16, 18, 19, and 20</a:t>
                      </a:r>
                      <a:r>
                        <a:rPr lang="en-US" sz="1300">
                          <a:latin typeface="Arial"/>
                          <a:ea typeface="Calibri"/>
                          <a:cs typeface="Times New Roman"/>
                        </a:rPr>
                        <a:t> as and when necessary as per guideline of ECI.</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0107">
                <a:tc>
                  <a:txBody>
                    <a:bodyPr/>
                    <a:lstStyle/>
                    <a:p>
                      <a:pPr marL="457200" algn="ctr">
                        <a:lnSpc>
                          <a:spcPct val="115000"/>
                        </a:lnSpc>
                        <a:spcAft>
                          <a:spcPts val="0"/>
                        </a:spcAft>
                      </a:pPr>
                      <a:r>
                        <a:rPr lang="en-US" sz="1300" b="1" dirty="0">
                          <a:latin typeface="Arial"/>
                          <a:ea typeface="Calibri"/>
                          <a:cs typeface="Times New Roman"/>
                        </a:rPr>
                        <a:t>L</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process as per guideline pertaining to Identification of Electors (49H), Facilities for Public servants on election duty (49I), Challenging of Identity (49J), Electors not allowed to cast vote (49M), Complain about particulars printed on paper slip (49MA), Voting of Blind or Infirm Electors (49N), Electors decidi  ng not to vote (49O), Tender votes (49P) etc. Clear instructions are given in the Handbook of Presiding Officer for reference.</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85">
                <a:tc>
                  <a:txBody>
                    <a:bodyPr/>
                    <a:lstStyle/>
                    <a:p>
                      <a:pPr marL="457200" algn="ctr">
                        <a:lnSpc>
                          <a:spcPct val="115000"/>
                        </a:lnSpc>
                        <a:spcAft>
                          <a:spcPts val="0"/>
                        </a:spcAft>
                      </a:pPr>
                      <a:r>
                        <a:rPr lang="en-US" sz="1300" b="1" dirty="0">
                          <a:latin typeface="Arial"/>
                          <a:ea typeface="Calibri"/>
                          <a:cs typeface="Times New Roman"/>
                        </a:rPr>
                        <a:t>M</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maintain 2 hourly report.</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369">
                <a:tc>
                  <a:txBody>
                    <a:bodyPr/>
                    <a:lstStyle/>
                    <a:p>
                      <a:pPr marL="457200" algn="ctr">
                        <a:lnSpc>
                          <a:spcPct val="115000"/>
                        </a:lnSpc>
                        <a:spcAft>
                          <a:spcPts val="0"/>
                        </a:spcAft>
                      </a:pPr>
                      <a:r>
                        <a:rPr lang="en-US" sz="1300" b="1" dirty="0">
                          <a:latin typeface="Arial"/>
                          <a:ea typeface="Calibri"/>
                          <a:cs typeface="Times New Roman"/>
                        </a:rPr>
                        <a:t>N</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b="1">
                          <a:latin typeface="Arial"/>
                          <a:ea typeface="Calibri"/>
                          <a:cs typeface="Times New Roman"/>
                        </a:rPr>
                        <a:t>Will have periodic checking of register of voters with the votes casted in the CU to avoid mismatching.</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53">
                <a:tc>
                  <a:txBody>
                    <a:bodyPr/>
                    <a:lstStyle/>
                    <a:p>
                      <a:pPr marL="457200" algn="ctr">
                        <a:lnSpc>
                          <a:spcPct val="115000"/>
                        </a:lnSpc>
                        <a:spcAft>
                          <a:spcPts val="0"/>
                        </a:spcAft>
                      </a:pPr>
                      <a:r>
                        <a:rPr lang="en-US" sz="1300" b="1" dirty="0">
                          <a:latin typeface="Arial"/>
                          <a:ea typeface="Calibri"/>
                          <a:cs typeface="Times New Roman"/>
                        </a:rPr>
                        <a:t>O</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distribute pre-numbered slips to the voters starting from the last person in queue at the prescribed time for end of poll to ensure that no one can cast vote who have come after the prescribed time.</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369">
                <a:tc>
                  <a:txBody>
                    <a:bodyPr/>
                    <a:lstStyle/>
                    <a:p>
                      <a:pPr marL="457200" algn="ctr">
                        <a:lnSpc>
                          <a:spcPct val="115000"/>
                        </a:lnSpc>
                        <a:spcAft>
                          <a:spcPts val="0"/>
                        </a:spcAft>
                      </a:pPr>
                      <a:r>
                        <a:rPr lang="en-US" sz="1300" b="1" dirty="0">
                          <a:latin typeface="Arial"/>
                          <a:ea typeface="Calibri"/>
                          <a:cs typeface="Times New Roman"/>
                        </a:rPr>
                        <a:t>P</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close the poll </a:t>
                      </a:r>
                      <a:r>
                        <a:rPr lang="en-US" sz="1300" b="1">
                          <a:latin typeface="Arial"/>
                          <a:ea typeface="Calibri"/>
                          <a:cs typeface="Times New Roman"/>
                        </a:rPr>
                        <a:t>by pressing Close button of CU</a:t>
                      </a:r>
                      <a:r>
                        <a:rPr lang="en-US" sz="1300">
                          <a:latin typeface="Arial"/>
                          <a:ea typeface="Calibri"/>
                          <a:cs typeface="Times New Roman"/>
                        </a:rPr>
                        <a:t> after last voter cast his vote or at the prescribed closing time.         </a:t>
                      </a:r>
                      <a:endParaRPr lang="en-US" sz="130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369">
                <a:tc>
                  <a:txBody>
                    <a:bodyPr/>
                    <a:lstStyle/>
                    <a:p>
                      <a:pPr marL="457200" algn="ctr">
                        <a:lnSpc>
                          <a:spcPct val="115000"/>
                        </a:lnSpc>
                        <a:spcAft>
                          <a:spcPts val="0"/>
                        </a:spcAft>
                      </a:pPr>
                      <a:r>
                        <a:rPr lang="en-US" sz="1300" b="1" dirty="0">
                          <a:latin typeface="Arial"/>
                          <a:ea typeface="Calibri"/>
                          <a:cs typeface="Times New Roman"/>
                        </a:rPr>
                        <a:t>Q</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dirty="0">
                          <a:latin typeface="Arial"/>
                          <a:ea typeface="Calibri"/>
                          <a:cs typeface="Times New Roman"/>
                        </a:rPr>
                        <a:t>Will make a declaration </a:t>
                      </a:r>
                      <a:r>
                        <a:rPr lang="en-US" sz="1300" b="1" dirty="0">
                          <a:latin typeface="Arial"/>
                          <a:ea typeface="Calibri"/>
                          <a:cs typeface="Times New Roman"/>
                        </a:rPr>
                        <a:t>in Part III (Annexure-6, page- 110)</a:t>
                      </a:r>
                      <a:r>
                        <a:rPr lang="en-US" sz="1300" dirty="0">
                          <a:latin typeface="Arial"/>
                          <a:ea typeface="Calibri"/>
                          <a:cs typeface="Times New Roman"/>
                        </a:rPr>
                        <a:t> at the end of poll by signing and obtaining signature of polling agents.</a:t>
                      </a:r>
                      <a:endParaRPr lang="en-US" sz="1300" dirty="0">
                        <a:latin typeface="Calibri"/>
                        <a:ea typeface="Calibri"/>
                        <a:cs typeface="Times New Roman"/>
                      </a:endParaRPr>
                    </a:p>
                  </a:txBody>
                  <a:tcPr marL="53725" marR="53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57158" y="142852"/>
            <a:ext cx="8229600" cy="785818"/>
          </a:xfrm>
        </p:spPr>
        <p:txBody>
          <a:bodyPr>
            <a:noAutofit/>
          </a:bodyPr>
          <a:lstStyle/>
          <a:p>
            <a:r>
              <a:rPr lang="en-US" sz="2800" b="1" dirty="0" smtClean="0"/>
              <a:t>Procedures to be followed during Election Day</a:t>
            </a:r>
            <a:br>
              <a:rPr lang="en-US" sz="2800" b="1" dirty="0" smtClean="0"/>
            </a:br>
            <a:r>
              <a:rPr lang="en-US" sz="2800" b="1" dirty="0" smtClean="0"/>
              <a:t>(During Actual Poll)</a:t>
            </a:r>
            <a:endParaRPr lang="en-US" sz="2800" dirty="0"/>
          </a:p>
        </p:txBody>
      </p:sp>
      <p:graphicFrame>
        <p:nvGraphicFramePr>
          <p:cNvPr id="4" name="Table 3"/>
          <p:cNvGraphicFramePr>
            <a:graphicFrameLocks noGrp="1"/>
          </p:cNvGraphicFramePr>
          <p:nvPr/>
        </p:nvGraphicFramePr>
        <p:xfrm>
          <a:off x="142844" y="928667"/>
          <a:ext cx="8858311" cy="5878376"/>
        </p:xfrm>
        <a:graphic>
          <a:graphicData uri="http://schemas.openxmlformats.org/drawingml/2006/table">
            <a:tbl>
              <a:tblPr/>
              <a:tblGrid>
                <a:gridCol w="714380"/>
                <a:gridCol w="8143931"/>
              </a:tblGrid>
              <a:tr h="875633">
                <a:tc>
                  <a:txBody>
                    <a:bodyPr/>
                    <a:lstStyle/>
                    <a:p>
                      <a:pPr marL="457200" algn="ctr">
                        <a:lnSpc>
                          <a:spcPct val="115000"/>
                        </a:lnSpc>
                        <a:spcAft>
                          <a:spcPts val="0"/>
                        </a:spcAft>
                      </a:pPr>
                      <a:r>
                        <a:rPr lang="en-US" sz="1300" b="1">
                          <a:latin typeface="Arial"/>
                          <a:ea typeface="Calibri"/>
                          <a:cs typeface="Times New Roman"/>
                        </a:rPr>
                        <a:t>R</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prepare “accounts of votes recorded” </a:t>
                      </a:r>
                      <a:r>
                        <a:rPr lang="en-US" sz="1300" b="1">
                          <a:latin typeface="Arial"/>
                          <a:ea typeface="Calibri"/>
                          <a:cs typeface="Times New Roman"/>
                        </a:rPr>
                        <a:t>in Form 17C</a:t>
                      </a:r>
                      <a:r>
                        <a:rPr lang="en-US" sz="1300">
                          <a:latin typeface="Arial"/>
                          <a:ea typeface="Calibri"/>
                          <a:cs typeface="Times New Roman"/>
                        </a:rPr>
                        <a:t> and copies thereof will be furnished to the Polling agents present.</a:t>
                      </a:r>
                      <a:endParaRPr lang="en-US" sz="1300">
                        <a:latin typeface="Calibri"/>
                        <a:ea typeface="Calibri"/>
                        <a:cs typeface="Times New Roman"/>
                      </a:endParaRPr>
                    </a:p>
                    <a:p>
                      <a:pPr marL="342900" lvl="0" indent="-342900">
                        <a:lnSpc>
                          <a:spcPct val="115000"/>
                        </a:lnSpc>
                        <a:spcAft>
                          <a:spcPts val="0"/>
                        </a:spcAft>
                        <a:buFont typeface="Symbol"/>
                        <a:buChar char=""/>
                      </a:pPr>
                      <a:r>
                        <a:rPr lang="en-US" sz="1300" b="1">
                          <a:latin typeface="Arial"/>
                          <a:ea typeface="Calibri"/>
                          <a:cs typeface="Times New Roman"/>
                        </a:rPr>
                        <a:t>A copy of Form 17C put inside an envelope should be attached on the body of the CU box carefully before handing over to material receipt center.</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6725">
                <a:tc>
                  <a:txBody>
                    <a:bodyPr/>
                    <a:lstStyle/>
                    <a:p>
                      <a:pPr marL="457200" algn="ctr">
                        <a:lnSpc>
                          <a:spcPct val="115000"/>
                        </a:lnSpc>
                        <a:spcAft>
                          <a:spcPts val="0"/>
                        </a:spcAft>
                      </a:pPr>
                      <a:r>
                        <a:rPr lang="en-US" sz="1300" b="1">
                          <a:latin typeface="Arial"/>
                          <a:ea typeface="Calibri"/>
                          <a:cs typeface="Times New Roman"/>
                        </a:rPr>
                        <a:t>S</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a:t>
                      </a:r>
                      <a:r>
                        <a:rPr lang="en-US" sz="1300" b="1">
                          <a:latin typeface="Arial"/>
                          <a:ea typeface="Calibri"/>
                          <a:cs typeface="Times New Roman"/>
                        </a:rPr>
                        <a:t>switch “OFF” the CU</a:t>
                      </a:r>
                      <a:r>
                        <a:rPr lang="en-US" sz="1300">
                          <a:latin typeface="Arial"/>
                          <a:ea typeface="Calibri"/>
                          <a:cs typeface="Times New Roman"/>
                        </a:rPr>
                        <a:t>. The BU, CU, and VVPAT will be disconnected. </a:t>
                      </a:r>
                      <a:r>
                        <a:rPr lang="en-US" sz="1300" b="1" i="1">
                          <a:latin typeface="Arial"/>
                          <a:ea typeface="Calibri"/>
                          <a:cs typeface="Times New Roman"/>
                        </a:rPr>
                        <a:t>Power pack of the VVPAT will be removed</a:t>
                      </a:r>
                      <a:r>
                        <a:rPr lang="en-US" sz="1300">
                          <a:latin typeface="Arial"/>
                          <a:ea typeface="Calibri"/>
                          <a:cs typeface="Times New Roman"/>
                        </a:rPr>
                        <a:t>. CU, BU, and VVPAT will be put back in their respective carrying cases.</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6725">
                <a:tc>
                  <a:txBody>
                    <a:bodyPr/>
                    <a:lstStyle/>
                    <a:p>
                      <a:pPr marL="457200" algn="ctr">
                        <a:lnSpc>
                          <a:spcPct val="115000"/>
                        </a:lnSpc>
                        <a:spcAft>
                          <a:spcPts val="0"/>
                        </a:spcAft>
                      </a:pPr>
                      <a:r>
                        <a:rPr lang="en-US" sz="1300" b="1">
                          <a:latin typeface="Arial"/>
                          <a:ea typeface="Calibri"/>
                          <a:cs typeface="Times New Roman"/>
                        </a:rPr>
                        <a:t>T</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seal above mentioned carrying cases at both sides with the help of thread of Address Tag sealed properly bearing Presiding Officer’s signature, date and seal as well as signature of Polling Agents if they desire to put signature.</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824">
                <a:tc>
                  <a:txBody>
                    <a:bodyPr/>
                    <a:lstStyle/>
                    <a:p>
                      <a:pPr marL="457200" algn="ctr">
                        <a:lnSpc>
                          <a:spcPct val="115000"/>
                        </a:lnSpc>
                        <a:spcAft>
                          <a:spcPts val="0"/>
                        </a:spcAft>
                      </a:pPr>
                      <a:r>
                        <a:rPr lang="en-US" sz="1300" b="1">
                          <a:latin typeface="Arial"/>
                          <a:ea typeface="Calibri"/>
                          <a:cs typeface="Times New Roman"/>
                        </a:rPr>
                        <a:t>U</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note the names of the Polling Agents/Contesting candidate who have put their signature after sealing of voting machine will be noted in </a:t>
                      </a:r>
                      <a:r>
                        <a:rPr lang="en-US" sz="1300" b="1">
                          <a:latin typeface="Arial"/>
                          <a:ea typeface="Calibri"/>
                          <a:cs typeface="Times New Roman"/>
                        </a:rPr>
                        <a:t>Part IV (Annexure-6, page 111).</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996">
                <a:tc>
                  <a:txBody>
                    <a:bodyPr/>
                    <a:lstStyle/>
                    <a:p>
                      <a:pPr marL="457200" algn="ctr">
                        <a:lnSpc>
                          <a:spcPct val="115000"/>
                        </a:lnSpc>
                        <a:spcAft>
                          <a:spcPts val="0"/>
                        </a:spcAft>
                      </a:pPr>
                      <a:r>
                        <a:rPr lang="en-US" sz="1300" b="1">
                          <a:latin typeface="Arial"/>
                          <a:ea typeface="Calibri"/>
                          <a:cs typeface="Times New Roman"/>
                        </a:rPr>
                        <a:t>V</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prepare Presiding Officer’s Diary </a:t>
                      </a:r>
                      <a:r>
                        <a:rPr lang="en-US" sz="1300" b="1">
                          <a:latin typeface="Arial"/>
                          <a:ea typeface="Calibri"/>
                          <a:cs typeface="Times New Roman"/>
                        </a:rPr>
                        <a:t>(Annexure-7, page-112)</a:t>
                      </a:r>
                      <a:r>
                        <a:rPr lang="en-US" sz="1300">
                          <a:latin typeface="Arial"/>
                          <a:ea typeface="Calibri"/>
                          <a:cs typeface="Times New Roman"/>
                        </a:rPr>
                        <a:t> properly.</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527">
                <a:tc>
                  <a:txBody>
                    <a:bodyPr/>
                    <a:lstStyle/>
                    <a:p>
                      <a:pPr marL="457200" algn="ctr">
                        <a:lnSpc>
                          <a:spcPct val="115000"/>
                        </a:lnSpc>
                        <a:spcAft>
                          <a:spcPts val="0"/>
                        </a:spcAft>
                      </a:pPr>
                      <a:r>
                        <a:rPr lang="en-US" sz="1300" b="1">
                          <a:latin typeface="Arial"/>
                          <a:ea typeface="Calibri"/>
                          <a:cs typeface="Times New Roman"/>
                        </a:rPr>
                        <a:t>W</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b="1" i="1">
                          <a:latin typeface="Arial"/>
                          <a:ea typeface="Calibri"/>
                          <a:cs typeface="Times New Roman"/>
                        </a:rPr>
                        <a:t>Fill up the format of  “polling station data sheet for scrutiny decision” carefully (to be provided with materials)</a:t>
                      </a:r>
                      <a:endParaRPr lang="en-US" sz="1300">
                        <a:latin typeface="Calibri"/>
                        <a:ea typeface="Calibri"/>
                        <a:cs typeface="Times New Roman"/>
                      </a:endParaRPr>
                    </a:p>
                    <a:p>
                      <a:pPr marL="342900" lvl="0" indent="-342900">
                        <a:lnSpc>
                          <a:spcPct val="115000"/>
                        </a:lnSpc>
                        <a:spcAft>
                          <a:spcPts val="0"/>
                        </a:spcAft>
                        <a:buFont typeface="Symbol"/>
                        <a:buChar char=""/>
                      </a:pPr>
                      <a:r>
                        <a:rPr lang="en-US" sz="1300">
                          <a:latin typeface="Arial"/>
                          <a:ea typeface="Calibri"/>
                          <a:cs typeface="Times New Roman"/>
                        </a:rPr>
                        <a:t>Will fill up remaining part of declarations to be done at the end of poll.</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815">
                <a:tc>
                  <a:txBody>
                    <a:bodyPr/>
                    <a:lstStyle/>
                    <a:p>
                      <a:pPr marL="457200" algn="ctr">
                        <a:lnSpc>
                          <a:spcPct val="115000"/>
                        </a:lnSpc>
                        <a:spcAft>
                          <a:spcPts val="0"/>
                        </a:spcAft>
                      </a:pPr>
                      <a:r>
                        <a:rPr lang="en-US" sz="1300" b="1">
                          <a:latin typeface="Arial"/>
                          <a:ea typeface="Calibri"/>
                          <a:cs typeface="Times New Roman"/>
                        </a:rPr>
                        <a:t>X</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fill </a:t>
                      </a:r>
                      <a:r>
                        <a:rPr lang="en-US" sz="1300" b="1">
                          <a:latin typeface="Arial"/>
                          <a:ea typeface="Calibri"/>
                          <a:cs typeface="Times New Roman"/>
                        </a:rPr>
                        <a:t>up (Annexure-22, page-135)</a:t>
                      </a:r>
                      <a:r>
                        <a:rPr lang="en-US" sz="1300">
                          <a:latin typeface="Arial"/>
                          <a:ea typeface="Calibri"/>
                          <a:cs typeface="Times New Roman"/>
                        </a:rPr>
                        <a:t> and seal all election papers by signing and obtaining signature of Polling Agents as per guidelines.</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991">
                <a:tc>
                  <a:txBody>
                    <a:bodyPr/>
                    <a:lstStyle/>
                    <a:p>
                      <a:pPr marL="457200" algn="ctr">
                        <a:lnSpc>
                          <a:spcPct val="115000"/>
                        </a:lnSpc>
                        <a:spcAft>
                          <a:spcPts val="0"/>
                        </a:spcAft>
                      </a:pPr>
                      <a:r>
                        <a:rPr lang="en-US" sz="1300" b="1">
                          <a:latin typeface="Arial"/>
                          <a:ea typeface="Calibri"/>
                          <a:cs typeface="Times New Roman"/>
                        </a:rPr>
                        <a:t>Y</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a:latin typeface="Arial"/>
                          <a:ea typeface="Calibri"/>
                          <a:cs typeface="Times New Roman"/>
                        </a:rPr>
                        <a:t>Will ensure that all six large packets contain all relevant small packets as per guideline before sealing. </a:t>
                      </a:r>
                      <a:r>
                        <a:rPr lang="en-US" sz="1300" b="1">
                          <a:latin typeface="Arial"/>
                          <a:ea typeface="Calibri"/>
                          <a:cs typeface="Times New Roman"/>
                        </a:rPr>
                        <a:t>(Please refer para  7.5, page no. 66,67,68 of handbook)</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4244">
                <a:tc>
                  <a:txBody>
                    <a:bodyPr/>
                    <a:lstStyle/>
                    <a:p>
                      <a:pPr marL="457200" algn="ctr">
                        <a:lnSpc>
                          <a:spcPct val="115000"/>
                        </a:lnSpc>
                        <a:spcAft>
                          <a:spcPts val="0"/>
                        </a:spcAft>
                      </a:pPr>
                      <a:r>
                        <a:rPr lang="en-US" sz="1300" b="1">
                          <a:latin typeface="Arial"/>
                          <a:ea typeface="Calibri"/>
                          <a:cs typeface="Times New Roman"/>
                        </a:rPr>
                        <a:t>Z</a:t>
                      </a:r>
                      <a:endParaRPr lang="en-US" sz="130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1300" dirty="0">
                          <a:latin typeface="Arial"/>
                          <a:ea typeface="Calibri"/>
                          <a:cs typeface="Times New Roman"/>
                        </a:rPr>
                        <a:t>Will deposit all items of election records and materials including EVM and VVPAT to Official-in charge of the Receiving Center and will obtain a receipt. After successful submission the Presiding Officer will be relieved. </a:t>
                      </a:r>
                      <a:r>
                        <a:rPr lang="en-US" sz="1300" b="1" i="1" dirty="0">
                          <a:latin typeface="Arial"/>
                          <a:ea typeface="Calibri"/>
                          <a:cs typeface="Times New Roman"/>
                        </a:rPr>
                        <a:t>(Hand over the part IV and V of Presiding Officer report (Annexure-V, page-104 &amp; 105) even if nil report to the concerned Sector Officer)</a:t>
                      </a:r>
                      <a:endParaRPr lang="en-US" sz="1300" dirty="0">
                        <a:latin typeface="Calibri"/>
                        <a:ea typeface="Calibri"/>
                        <a:cs typeface="Times New Roman"/>
                      </a:endParaRPr>
                    </a:p>
                  </a:txBody>
                  <a:tcPr marL="54837" marR="548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285860"/>
            <a:ext cx="8715436" cy="5429288"/>
          </a:xfrm>
        </p:spPr>
        <p:txBody>
          <a:bodyPr>
            <a:normAutofit/>
          </a:bodyPr>
          <a:lstStyle/>
          <a:p>
            <a:pPr algn="just"/>
            <a:r>
              <a:rPr lang="en-US" sz="1800" dirty="0" smtClean="0"/>
              <a:t>If any unit goes </a:t>
            </a:r>
            <a:r>
              <a:rPr lang="en-US" sz="1800" b="1" dirty="0" smtClean="0"/>
              <a:t>wrong before actual poll or mock poll</a:t>
            </a:r>
            <a:r>
              <a:rPr lang="en-US" sz="1800" dirty="0" smtClean="0"/>
              <a:t>, then </a:t>
            </a:r>
            <a:r>
              <a:rPr lang="en-US" sz="1800" b="1" dirty="0" smtClean="0"/>
              <a:t>only the defective unit</a:t>
            </a:r>
            <a:r>
              <a:rPr lang="en-US" sz="1800" dirty="0" smtClean="0"/>
              <a:t> will be replaced with a new unit by returning the defective unit to Sector Officer. Presiding Officer’s Report </a:t>
            </a:r>
            <a:r>
              <a:rPr lang="en-US" sz="1800" b="1" dirty="0" smtClean="0"/>
              <a:t>Part-I and Part-IV (Annexure 5, page- 100 &amp; 104)</a:t>
            </a:r>
            <a:r>
              <a:rPr lang="en-US" sz="1800" dirty="0" smtClean="0"/>
              <a:t> will be prepared.</a:t>
            </a:r>
          </a:p>
          <a:p>
            <a:pPr algn="just"/>
            <a:r>
              <a:rPr lang="en-US" sz="1800" dirty="0" smtClean="0"/>
              <a:t>If BU or CU or both BU &amp; CU goes wrong during actual poll, then complete set of BU, CU, &amp; VVPAT will be replaced with a new set. Mock Poll will be done by casting 1 vote for all contesting candidates including NOTA. Presiding Officer’s Report </a:t>
            </a:r>
            <a:r>
              <a:rPr lang="en-US" sz="1800" b="1" dirty="0" smtClean="0"/>
              <a:t>Part-I and Part-V</a:t>
            </a:r>
            <a:r>
              <a:rPr lang="en-US" sz="1800" dirty="0" smtClean="0"/>
              <a:t> </a:t>
            </a:r>
            <a:r>
              <a:rPr lang="en-US" sz="1800" b="1" dirty="0" smtClean="0"/>
              <a:t>(Annexure 5, page- 100 &amp; 105)</a:t>
            </a:r>
            <a:r>
              <a:rPr lang="en-US" sz="1800" dirty="0" smtClean="0"/>
              <a:t> will be prepared. Old units will be sealed in carrying cases. Power pack of defective VVPAT will be removed before sealing.</a:t>
            </a:r>
          </a:p>
          <a:p>
            <a:pPr algn="just"/>
            <a:r>
              <a:rPr lang="en-US" sz="1800" b="1" dirty="0" smtClean="0"/>
              <a:t>If only VVPAT</a:t>
            </a:r>
            <a:r>
              <a:rPr lang="en-US" sz="1800" dirty="0" smtClean="0"/>
              <a:t> goes wrong during actual poll, the defective VVPAT will be replaced. </a:t>
            </a:r>
            <a:r>
              <a:rPr lang="en-US" sz="1800" b="1" dirty="0" smtClean="0"/>
              <a:t>No Mock Poll is required</a:t>
            </a:r>
            <a:r>
              <a:rPr lang="en-US" sz="1800" dirty="0" smtClean="0"/>
              <a:t>. Presiding Officer’s Report </a:t>
            </a:r>
            <a:r>
              <a:rPr lang="en-US" sz="1800" b="1" dirty="0" smtClean="0"/>
              <a:t>Part-V (Annexure 5, page-105)</a:t>
            </a:r>
            <a:r>
              <a:rPr lang="en-US" sz="1800" dirty="0" smtClean="0"/>
              <a:t> will be prepared. Power pack of defective VVPAT will be removed before sealing. If only battery </a:t>
            </a:r>
            <a:r>
              <a:rPr lang="en-US" sz="1800" b="1" dirty="0" smtClean="0"/>
              <a:t>of VVPAT</a:t>
            </a:r>
            <a:r>
              <a:rPr lang="en-US" sz="1800" dirty="0" smtClean="0"/>
              <a:t> goes wrong, then the battery will be replaced. </a:t>
            </a:r>
            <a:r>
              <a:rPr lang="en-US" sz="1800" b="1" dirty="0" smtClean="0"/>
              <a:t>No mock poll</a:t>
            </a:r>
            <a:r>
              <a:rPr lang="en-US" sz="1800" dirty="0" smtClean="0"/>
              <a:t>.</a:t>
            </a:r>
          </a:p>
          <a:p>
            <a:pPr algn="just"/>
            <a:r>
              <a:rPr lang="en-US" sz="1800" dirty="0" smtClean="0"/>
              <a:t>If </a:t>
            </a:r>
            <a:r>
              <a:rPr lang="en-US" sz="1800" b="1" dirty="0" smtClean="0"/>
              <a:t>battery of CU</a:t>
            </a:r>
            <a:r>
              <a:rPr lang="en-US" sz="1800" dirty="0" smtClean="0"/>
              <a:t> goes wrong during actual poll, then the battery will be replaced. </a:t>
            </a:r>
            <a:r>
              <a:rPr lang="en-US" sz="1800" b="1" dirty="0" smtClean="0"/>
              <a:t>No mock poll</a:t>
            </a:r>
            <a:r>
              <a:rPr lang="en-US" sz="1800" dirty="0" smtClean="0"/>
              <a:t>. Presiding Officer’s Report </a:t>
            </a:r>
            <a:r>
              <a:rPr lang="en-US" sz="1800" b="1" dirty="0" smtClean="0"/>
              <a:t>Part-II (Annexure 5, page-102)</a:t>
            </a:r>
            <a:r>
              <a:rPr lang="en-US" sz="1800" dirty="0" smtClean="0"/>
              <a:t> will be prepared.</a:t>
            </a:r>
            <a:endParaRPr lang="en-US" sz="1800" dirty="0"/>
          </a:p>
        </p:txBody>
      </p:sp>
      <p:sp>
        <p:nvSpPr>
          <p:cNvPr id="4" name="Title 1"/>
          <p:cNvSpPr>
            <a:spLocks noGrp="1"/>
          </p:cNvSpPr>
          <p:nvPr>
            <p:ph type="title"/>
          </p:nvPr>
        </p:nvSpPr>
        <p:spPr>
          <a:xfrm>
            <a:off x="357158" y="500042"/>
            <a:ext cx="8229600" cy="571504"/>
          </a:xfrm>
        </p:spPr>
        <p:txBody>
          <a:bodyPr>
            <a:noAutofit/>
          </a:bodyPr>
          <a:lstStyle/>
          <a:p>
            <a:r>
              <a:rPr lang="en-US" sz="2800" b="1" dirty="0" smtClean="0"/>
              <a:t>Replacement of EVM/VVPAT</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357298"/>
            <a:ext cx="8715436" cy="3286148"/>
          </a:xfrm>
        </p:spPr>
        <p:txBody>
          <a:bodyPr>
            <a:normAutofit/>
          </a:bodyPr>
          <a:lstStyle/>
          <a:p>
            <a:pPr lvl="0" algn="just"/>
            <a:r>
              <a:rPr lang="en-US" sz="1800" b="1" dirty="0" smtClean="0"/>
              <a:t>One extra copy of Form-17C and Presiding Officer report Mock poll certificate to be submitted in the material receipt counter.</a:t>
            </a:r>
            <a:endParaRPr lang="en-US" sz="1800" dirty="0" smtClean="0"/>
          </a:p>
          <a:p>
            <a:pPr lvl="0" algn="just"/>
            <a:r>
              <a:rPr lang="en-US" sz="1800" b="1" dirty="0" smtClean="0"/>
              <a:t>Hand over carefully the filled up </a:t>
            </a:r>
            <a:r>
              <a:rPr lang="en-US" sz="1800" b="1" i="1" dirty="0" smtClean="0"/>
              <a:t>format of “polling station data sheet for scrutiny decision” at the material receipt center</a:t>
            </a:r>
            <a:endParaRPr lang="en-US" sz="1800" dirty="0" smtClean="0"/>
          </a:p>
          <a:p>
            <a:pPr lvl="0" algn="just"/>
            <a:r>
              <a:rPr lang="en-US" sz="1800" dirty="0" smtClean="0"/>
              <a:t>Different </a:t>
            </a:r>
            <a:r>
              <a:rPr lang="en-US" sz="1800" dirty="0" err="1" smtClean="0"/>
              <a:t>colour</a:t>
            </a:r>
            <a:r>
              <a:rPr lang="en-US" sz="1800" dirty="0" smtClean="0"/>
              <a:t> code has been incorporated for easing out trouble in searching various cells of respective LACs during material issue and receipt days as follows:</a:t>
            </a:r>
          </a:p>
          <a:p>
            <a:pPr lvl="1" algn="just">
              <a:buFont typeface="Wingdings" pitchFamily="2" charset="2"/>
              <a:buChar char="Ø"/>
            </a:pPr>
            <a:r>
              <a:rPr lang="en-US" sz="1600" dirty="0" err="1" smtClean="0"/>
              <a:t>Sipajhar</a:t>
            </a:r>
            <a:r>
              <a:rPr lang="en-US" sz="1600" dirty="0" smtClean="0"/>
              <a:t> LAC-  Yellow</a:t>
            </a:r>
          </a:p>
          <a:p>
            <a:pPr lvl="1" algn="just">
              <a:buFont typeface="Wingdings" pitchFamily="2" charset="2"/>
              <a:buChar char="Ø"/>
            </a:pPr>
            <a:r>
              <a:rPr lang="en-US" sz="1600" dirty="0" err="1" smtClean="0"/>
              <a:t>Mangaldai</a:t>
            </a:r>
            <a:r>
              <a:rPr lang="en-US" sz="1600" dirty="0" smtClean="0"/>
              <a:t> LAC- Light Blue</a:t>
            </a:r>
          </a:p>
          <a:p>
            <a:pPr lvl="1" algn="just">
              <a:buFont typeface="Wingdings" pitchFamily="2" charset="2"/>
              <a:buChar char="Ø"/>
            </a:pPr>
            <a:r>
              <a:rPr lang="en-US" sz="1600" dirty="0" err="1" smtClean="0"/>
              <a:t>Dalgaon</a:t>
            </a:r>
            <a:r>
              <a:rPr lang="en-US" sz="1600" dirty="0" smtClean="0"/>
              <a:t> LAC- Pink</a:t>
            </a:r>
          </a:p>
          <a:p>
            <a:pPr algn="just">
              <a:buNone/>
            </a:pPr>
            <a:endParaRPr lang="en-US" sz="1800" dirty="0"/>
          </a:p>
        </p:txBody>
      </p:sp>
      <p:sp>
        <p:nvSpPr>
          <p:cNvPr id="4" name="Title 1"/>
          <p:cNvSpPr>
            <a:spLocks noGrp="1"/>
          </p:cNvSpPr>
          <p:nvPr>
            <p:ph type="title"/>
          </p:nvPr>
        </p:nvSpPr>
        <p:spPr>
          <a:xfrm>
            <a:off x="357158" y="500042"/>
            <a:ext cx="8229600" cy="571504"/>
          </a:xfrm>
        </p:spPr>
        <p:txBody>
          <a:bodyPr>
            <a:noAutofit/>
          </a:bodyPr>
          <a:lstStyle/>
          <a:p>
            <a:r>
              <a:rPr lang="en-US" sz="2800" b="1" dirty="0" smtClean="0"/>
              <a:t>Important note</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071570"/>
          </a:xfrm>
        </p:spPr>
        <p:txBody>
          <a:bodyPr>
            <a:noAutofit/>
          </a:bodyPr>
          <a:lstStyle/>
          <a:p>
            <a:pPr algn="ctr"/>
            <a:r>
              <a:rPr lang="en-US" sz="3200" b="1" dirty="0" smtClean="0"/>
              <a:t>ANNEXURE-28</a:t>
            </a:r>
            <a:br>
              <a:rPr lang="en-US" sz="3200" b="1" dirty="0" smtClean="0"/>
            </a:br>
            <a:r>
              <a:rPr lang="en-US" sz="3200" b="1" dirty="0" smtClean="0"/>
              <a:t>MICRO OBSERVER REPORT ON POLL DAY</a:t>
            </a:r>
            <a:endParaRPr lang="en-US" sz="3200" b="1" dirty="0"/>
          </a:p>
        </p:txBody>
      </p:sp>
      <p:pic>
        <p:nvPicPr>
          <p:cNvPr id="1026" name="Picture 2" descr="C:\Users\acer\Desktop\ELECTION 2024_ OBSERVER CELL\Presentation\3.jpg"/>
          <p:cNvPicPr>
            <a:picLocks noChangeAspect="1" noChangeArrowheads="1"/>
          </p:cNvPicPr>
          <p:nvPr/>
        </p:nvPicPr>
        <p:blipFill>
          <a:blip r:embed="rId2"/>
          <a:srcRect/>
          <a:stretch>
            <a:fillRect/>
          </a:stretch>
        </p:blipFill>
        <p:spPr bwMode="auto">
          <a:xfrm>
            <a:off x="628678" y="1643050"/>
            <a:ext cx="7943850" cy="43053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071570"/>
          </a:xfrm>
        </p:spPr>
        <p:txBody>
          <a:bodyPr>
            <a:noAutofit/>
          </a:bodyPr>
          <a:lstStyle/>
          <a:p>
            <a:pPr algn="ctr"/>
            <a:r>
              <a:rPr lang="en-US" sz="3200" b="1" dirty="0" smtClean="0"/>
              <a:t>ANNEXURE-28</a:t>
            </a:r>
            <a:br>
              <a:rPr lang="en-US" sz="3200" b="1" dirty="0" smtClean="0"/>
            </a:br>
            <a:r>
              <a:rPr lang="en-US" sz="3200" b="1" dirty="0" smtClean="0"/>
              <a:t>MICRO OBSERVER REPORT ON POLL DAY</a:t>
            </a:r>
            <a:endParaRPr lang="en-US" sz="3200" b="1" dirty="0"/>
          </a:p>
        </p:txBody>
      </p:sp>
      <p:pic>
        <p:nvPicPr>
          <p:cNvPr id="18434" name="Picture 2" descr="C:\Users\acer\Desktop\ELECTION 2024_ OBSERVER CELL\Presentation\4.jpg"/>
          <p:cNvPicPr>
            <a:picLocks noChangeAspect="1" noChangeArrowheads="1"/>
          </p:cNvPicPr>
          <p:nvPr/>
        </p:nvPicPr>
        <p:blipFill>
          <a:blip r:embed="rId2"/>
          <a:srcRect/>
          <a:stretch>
            <a:fillRect/>
          </a:stretch>
        </p:blipFill>
        <p:spPr bwMode="auto">
          <a:xfrm>
            <a:off x="642910" y="1714488"/>
            <a:ext cx="7886700" cy="36957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071570"/>
          </a:xfrm>
        </p:spPr>
        <p:txBody>
          <a:bodyPr>
            <a:noAutofit/>
          </a:bodyPr>
          <a:lstStyle/>
          <a:p>
            <a:pPr algn="ctr"/>
            <a:r>
              <a:rPr lang="en-US" sz="3200" b="1" dirty="0" smtClean="0"/>
              <a:t>ANNEXURE-28</a:t>
            </a:r>
            <a:br>
              <a:rPr lang="en-US" sz="3200" b="1" dirty="0" smtClean="0"/>
            </a:br>
            <a:r>
              <a:rPr lang="en-US" sz="3200" b="1" dirty="0" smtClean="0"/>
              <a:t>MICRO OBSERVER REPORT ON POLL DAY</a:t>
            </a:r>
            <a:endParaRPr lang="en-US" sz="3200" b="1" dirty="0"/>
          </a:p>
        </p:txBody>
      </p:sp>
      <p:pic>
        <p:nvPicPr>
          <p:cNvPr id="19458" name="Picture 2" descr="C:\Users\acer\Desktop\ELECTION 2024_ OBSERVER CELL\Presentation\5.jpg"/>
          <p:cNvPicPr>
            <a:picLocks noChangeAspect="1" noChangeArrowheads="1"/>
          </p:cNvPicPr>
          <p:nvPr/>
        </p:nvPicPr>
        <p:blipFill>
          <a:blip r:embed="rId2"/>
          <a:srcRect/>
          <a:stretch>
            <a:fillRect/>
          </a:stretch>
        </p:blipFill>
        <p:spPr bwMode="auto">
          <a:xfrm>
            <a:off x="666777" y="1714488"/>
            <a:ext cx="7762875" cy="187642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071570"/>
          </a:xfrm>
        </p:spPr>
        <p:txBody>
          <a:bodyPr>
            <a:noAutofit/>
          </a:bodyPr>
          <a:lstStyle/>
          <a:p>
            <a:pPr algn="ctr"/>
            <a:r>
              <a:rPr lang="en-US" sz="3200" b="1" dirty="0" smtClean="0"/>
              <a:t>ANNEXURE-28</a:t>
            </a:r>
            <a:br>
              <a:rPr lang="en-US" sz="3200" b="1" dirty="0" smtClean="0"/>
            </a:br>
            <a:r>
              <a:rPr lang="en-US" sz="3200" b="1" dirty="0" smtClean="0"/>
              <a:t>MICRO OBSERVER REPORT ON POLL DAY</a:t>
            </a:r>
            <a:endParaRPr lang="en-US" sz="3200" b="1" dirty="0"/>
          </a:p>
        </p:txBody>
      </p:sp>
      <p:pic>
        <p:nvPicPr>
          <p:cNvPr id="20482" name="Picture 2" descr="C:\Users\acer\Desktop\ELECTION 2024_ OBSERVER CELL\Presentation\6.jpg"/>
          <p:cNvPicPr>
            <a:picLocks noChangeAspect="1" noChangeArrowheads="1"/>
          </p:cNvPicPr>
          <p:nvPr/>
        </p:nvPicPr>
        <p:blipFill>
          <a:blip r:embed="rId2"/>
          <a:srcRect/>
          <a:stretch>
            <a:fillRect/>
          </a:stretch>
        </p:blipFill>
        <p:spPr bwMode="auto">
          <a:xfrm>
            <a:off x="642910" y="1571612"/>
            <a:ext cx="7829550" cy="37719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75542"/>
          </a:xfrm>
        </p:spPr>
        <p:txBody>
          <a:bodyPr>
            <a:normAutofit fontScale="90000"/>
          </a:bodyPr>
          <a:lstStyle/>
          <a:p>
            <a:r>
              <a:rPr lang="en-US" dirty="0" smtClean="0"/>
              <a:t>Video on..</a:t>
            </a:r>
            <a:endParaRPr lang="en-US" dirty="0"/>
          </a:p>
        </p:txBody>
      </p:sp>
      <p:sp>
        <p:nvSpPr>
          <p:cNvPr id="3" name="Content Placeholder 2"/>
          <p:cNvSpPr>
            <a:spLocks noGrp="1"/>
          </p:cNvSpPr>
          <p:nvPr>
            <p:ph idx="1"/>
          </p:nvPr>
        </p:nvSpPr>
        <p:spPr/>
        <p:txBody>
          <a:bodyPr/>
          <a:lstStyle/>
          <a:p>
            <a:r>
              <a:rPr lang="en-US" dirty="0" smtClean="0">
                <a:hlinkClick r:id="rId2"/>
              </a:rPr>
              <a:t>Mock poll</a:t>
            </a:r>
            <a:endParaRPr lang="en-US" dirty="0" smtClean="0"/>
          </a:p>
          <a:p>
            <a:r>
              <a:rPr lang="en-US" dirty="0" smtClean="0">
                <a:hlinkClick r:id="rId3"/>
              </a:rPr>
              <a:t>Training on EVM &amp; VVPAT</a:t>
            </a:r>
            <a:endParaRPr lang="en-US" dirty="0" smtClean="0"/>
          </a:p>
          <a:p>
            <a:r>
              <a:rPr lang="en-US" dirty="0" smtClean="0">
                <a:hlinkClick r:id="rId2"/>
              </a:rPr>
              <a:t>Poll procedure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28" y="214290"/>
            <a:ext cx="8229600" cy="581772"/>
          </a:xfrm>
        </p:spPr>
        <p:txBody>
          <a:bodyPr>
            <a:noAutofit/>
          </a:bodyPr>
          <a:lstStyle/>
          <a:p>
            <a:pPr algn="ctr"/>
            <a:r>
              <a:rPr lang="en-US" sz="3200" b="1" dirty="0" smtClean="0"/>
              <a:t>Session Plan for the training of Micro Observers</a:t>
            </a:r>
            <a:endParaRPr lang="en-US" sz="3200" b="1" dirty="0"/>
          </a:p>
        </p:txBody>
      </p:sp>
      <p:pic>
        <p:nvPicPr>
          <p:cNvPr id="1026" name="Picture 2" descr="C:\Users\acer\Desktop\ELECTION 2024_ OBSERVER CELL\Presentation\1.jpg"/>
          <p:cNvPicPr>
            <a:picLocks noChangeAspect="1" noChangeArrowheads="1"/>
          </p:cNvPicPr>
          <p:nvPr/>
        </p:nvPicPr>
        <p:blipFill>
          <a:blip r:embed="rId2"/>
          <a:srcRect/>
          <a:stretch>
            <a:fillRect/>
          </a:stretch>
        </p:blipFill>
        <p:spPr bwMode="auto">
          <a:xfrm>
            <a:off x="34465" y="928670"/>
            <a:ext cx="9038129" cy="5637227"/>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7818" y="5357826"/>
            <a:ext cx="3471858" cy="1143000"/>
          </a:xfrm>
        </p:spPr>
        <p:txBody>
          <a:bodyPr/>
          <a:lstStyle/>
          <a:p>
            <a:pPr algn="r"/>
            <a:r>
              <a:rPr lang="en-US" dirty="0" smtClean="0"/>
              <a:t>Thank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28" y="214290"/>
            <a:ext cx="8229600" cy="581772"/>
          </a:xfrm>
        </p:spPr>
        <p:txBody>
          <a:bodyPr>
            <a:noAutofit/>
          </a:bodyPr>
          <a:lstStyle/>
          <a:p>
            <a:pPr algn="ctr"/>
            <a:r>
              <a:rPr lang="en-US" sz="3200" b="1" dirty="0" smtClean="0"/>
              <a:t>Session Plan for the training of Micro Observers</a:t>
            </a:r>
            <a:endParaRPr lang="en-US" sz="3200" b="1" dirty="0"/>
          </a:p>
        </p:txBody>
      </p:sp>
      <p:pic>
        <p:nvPicPr>
          <p:cNvPr id="15362" name="Picture 2" descr="C:\Users\acer\Desktop\ELECTION 2024_ OBSERVER CELL\Presentation\2.jpg"/>
          <p:cNvPicPr>
            <a:picLocks noChangeAspect="1" noChangeArrowheads="1"/>
          </p:cNvPicPr>
          <p:nvPr/>
        </p:nvPicPr>
        <p:blipFill>
          <a:blip r:embed="rId2"/>
          <a:srcRect/>
          <a:stretch>
            <a:fillRect/>
          </a:stretch>
        </p:blipFill>
        <p:spPr bwMode="auto">
          <a:xfrm>
            <a:off x="63501" y="1000108"/>
            <a:ext cx="9030640" cy="3994153"/>
          </a:xfrm>
          <a:prstGeom prst="rect">
            <a:avLst/>
          </a:prstGeom>
          <a:noFill/>
        </p:spPr>
      </p:pic>
      <p:sp>
        <p:nvSpPr>
          <p:cNvPr id="5" name="TextBox 4"/>
          <p:cNvSpPr txBox="1"/>
          <p:nvPr/>
        </p:nvSpPr>
        <p:spPr>
          <a:xfrm>
            <a:off x="4857752" y="5357826"/>
            <a:ext cx="3857652" cy="369332"/>
          </a:xfrm>
          <a:prstGeom prst="rect">
            <a:avLst/>
          </a:prstGeom>
          <a:solidFill>
            <a:schemeClr val="tx2">
              <a:lumMod val="50000"/>
            </a:schemeClr>
          </a:solidFill>
        </p:spPr>
        <p:txBody>
          <a:bodyPr wrap="square" rtlCol="0">
            <a:spAutoFit/>
          </a:bodyPr>
          <a:lstStyle/>
          <a:p>
            <a:pPr algn="just"/>
            <a:r>
              <a:rPr lang="en-US" b="1" dirty="0" smtClean="0">
                <a:hlinkClick r:id="rId3" action="ppaction://hlinkfile"/>
              </a:rPr>
              <a:t>Job description of Micro Observer</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653210"/>
          </a:xfrm>
        </p:spPr>
        <p:txBody>
          <a:bodyPr>
            <a:noAutofit/>
          </a:bodyPr>
          <a:lstStyle/>
          <a:p>
            <a:r>
              <a:rPr lang="en-US" sz="3200" b="1" dirty="0" smtClean="0"/>
              <a:t>Supervision of the work of Micro-observers</a:t>
            </a:r>
            <a:r>
              <a:rPr lang="en-US" sz="3200" dirty="0" smtClean="0"/>
              <a:t> </a:t>
            </a:r>
            <a:endParaRPr lang="en-US" sz="3200" dirty="0"/>
          </a:p>
        </p:txBody>
      </p:sp>
      <p:sp>
        <p:nvSpPr>
          <p:cNvPr id="3" name="Content Placeholder 2"/>
          <p:cNvSpPr>
            <a:spLocks noGrp="1"/>
          </p:cNvSpPr>
          <p:nvPr>
            <p:ph idx="1"/>
          </p:nvPr>
        </p:nvSpPr>
        <p:spPr/>
        <p:txBody>
          <a:bodyPr/>
          <a:lstStyle/>
          <a:p>
            <a:pPr algn="just"/>
            <a:r>
              <a:rPr lang="en-US" dirty="0" smtClean="0"/>
              <a:t>General Observers will supervise the work of Micro-observers and shall be in close touch with them.</a:t>
            </a:r>
          </a:p>
          <a:p>
            <a:pPr algn="just"/>
            <a:r>
              <a:rPr lang="en-US" dirty="0" smtClean="0"/>
              <a:t>Micro- </a:t>
            </a:r>
            <a:r>
              <a:rPr lang="en-US" dirty="0" smtClean="0"/>
              <a:t>Observers </a:t>
            </a:r>
            <a:r>
              <a:rPr lang="en-US" dirty="0" smtClean="0"/>
              <a:t>shall report to the </a:t>
            </a:r>
            <a:r>
              <a:rPr lang="en-US" dirty="0" smtClean="0"/>
              <a:t>Observer.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653210"/>
          </a:xfrm>
        </p:spPr>
        <p:txBody>
          <a:bodyPr>
            <a:noAutofit/>
          </a:bodyPr>
          <a:lstStyle/>
          <a:p>
            <a:r>
              <a:rPr lang="en-US" sz="3200" b="1" dirty="0" smtClean="0"/>
              <a:t>Work to be done by Micro-observers on poll day</a:t>
            </a:r>
            <a:endParaRPr lang="en-US" sz="3200" dirty="0"/>
          </a:p>
        </p:txBody>
      </p:sp>
      <p:sp>
        <p:nvSpPr>
          <p:cNvPr id="3" name="Content Placeholder 2"/>
          <p:cNvSpPr>
            <a:spLocks noGrp="1"/>
          </p:cNvSpPr>
          <p:nvPr>
            <p:ph idx="1"/>
          </p:nvPr>
        </p:nvSpPr>
        <p:spPr>
          <a:xfrm>
            <a:off x="142844" y="1214422"/>
            <a:ext cx="8858312" cy="5429288"/>
          </a:xfrm>
        </p:spPr>
        <p:txBody>
          <a:bodyPr>
            <a:normAutofit lnSpcReduction="10000"/>
          </a:bodyPr>
          <a:lstStyle/>
          <a:p>
            <a:pPr algn="just">
              <a:buFont typeface="Wingdings" pitchFamily="2" charset="2"/>
              <a:buChar char="Ø"/>
            </a:pPr>
            <a:r>
              <a:rPr lang="en-US" sz="2400" dirty="0" smtClean="0"/>
              <a:t>Micro observers should reach the Polling Station at least one hour before the start of poll. They will do the following at the polling station:</a:t>
            </a:r>
          </a:p>
          <a:p>
            <a:pPr marL="907542" lvl="1" indent="-514350" algn="just">
              <a:buFont typeface="+mj-lt"/>
              <a:buAutoNum type="romanUcPeriod"/>
            </a:pPr>
            <a:r>
              <a:rPr lang="en-US" sz="2000" dirty="0" smtClean="0"/>
              <a:t>Assess the preparedness at the Polling Station.</a:t>
            </a:r>
          </a:p>
          <a:p>
            <a:pPr marL="907542" lvl="1" indent="-514350" algn="just">
              <a:buFont typeface="+mj-lt"/>
              <a:buAutoNum type="romanUcPeriod"/>
            </a:pPr>
            <a:r>
              <a:rPr lang="en-US" sz="2000" dirty="0" smtClean="0"/>
              <a:t>Check the availability of Basic Minimum Facilities (BMF) at the Polling Station and certify, before the start of Polling.</a:t>
            </a:r>
          </a:p>
          <a:p>
            <a:pPr marL="907542" lvl="1" indent="-514350" algn="just">
              <a:buFont typeface="+mj-lt"/>
              <a:buAutoNum type="romanUcPeriod"/>
            </a:pPr>
            <a:r>
              <a:rPr lang="en-US" sz="2000" dirty="0" smtClean="0"/>
              <a:t>Watch the mock poll and see that it is carried out as per the instructions of the Commission.</a:t>
            </a:r>
          </a:p>
          <a:p>
            <a:pPr marL="907542" lvl="1" indent="-514350" algn="just">
              <a:buFont typeface="+mj-lt"/>
              <a:buAutoNum type="romanUcPeriod"/>
            </a:pPr>
            <a:r>
              <a:rPr lang="en-US" sz="2000" dirty="0" smtClean="0"/>
              <a:t>See that the votes in the CU are cleared after the mock poll and before the start of actual poll and that mock poll certificate is signed by the Presiding Officer.</a:t>
            </a:r>
          </a:p>
          <a:p>
            <a:pPr marL="907542" lvl="1" indent="-514350" algn="just">
              <a:buFont typeface="+mj-lt"/>
              <a:buAutoNum type="romanUcPeriod"/>
            </a:pPr>
            <a:r>
              <a:rPr lang="en-US" sz="2000" dirty="0" smtClean="0"/>
              <a:t>During the poll day he should regularly note down the important points for his report in the format given at </a:t>
            </a:r>
            <a:r>
              <a:rPr lang="en-US" sz="2000" dirty="0" smtClean="0"/>
              <a:t>Annexure.</a:t>
            </a:r>
            <a:endParaRPr lang="en-US" sz="2000" dirty="0" smtClean="0"/>
          </a:p>
          <a:p>
            <a:pPr marL="907542" lvl="1" indent="-514350" algn="just">
              <a:buFont typeface="+mj-lt"/>
              <a:buAutoNum type="romanUcPeriod"/>
            </a:pPr>
            <a:r>
              <a:rPr lang="en-US" sz="2000" dirty="0" err="1" smtClean="0"/>
              <a:t>lt</a:t>
            </a:r>
            <a:r>
              <a:rPr lang="en-US" sz="2000" dirty="0" smtClean="0"/>
              <a:t> is made absolutely clear that in no case the Micro observer will act as Presiding Officer or the polling officer. His task is to observe that the election process is being carried out in a free and fair manner and there is no vitiation of Poll.</a:t>
            </a:r>
          </a:p>
          <a:p>
            <a:pPr marL="907542" lvl="1" indent="-514350" algn="just">
              <a:buFont typeface="+mj-lt"/>
              <a:buAutoNum type="romanUcPeriod"/>
            </a:pP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653210"/>
          </a:xfrm>
        </p:spPr>
        <p:txBody>
          <a:bodyPr>
            <a:noAutofit/>
          </a:bodyPr>
          <a:lstStyle/>
          <a:p>
            <a:r>
              <a:rPr lang="en-US" sz="3200" b="1" dirty="0" smtClean="0"/>
              <a:t>Work to be done by Micro-observers on poll day</a:t>
            </a:r>
            <a:endParaRPr lang="en-US" sz="3200" dirty="0"/>
          </a:p>
        </p:txBody>
      </p:sp>
      <p:sp>
        <p:nvSpPr>
          <p:cNvPr id="3" name="Content Placeholder 2"/>
          <p:cNvSpPr>
            <a:spLocks noGrp="1"/>
          </p:cNvSpPr>
          <p:nvPr>
            <p:ph idx="1"/>
          </p:nvPr>
        </p:nvSpPr>
        <p:spPr>
          <a:xfrm>
            <a:off x="142844" y="1214422"/>
            <a:ext cx="8858312" cy="4857784"/>
          </a:xfrm>
        </p:spPr>
        <p:txBody>
          <a:bodyPr>
            <a:normAutofit/>
          </a:bodyPr>
          <a:lstStyle/>
          <a:p>
            <a:pPr marL="907542" lvl="1" indent="-514350" algn="just">
              <a:buFont typeface="+mj-lt"/>
              <a:buAutoNum type="romanUcPeriod" startAt="7"/>
            </a:pPr>
            <a:r>
              <a:rPr lang="en-US" sz="2000" dirty="0" smtClean="0"/>
              <a:t>During the process of observation on the day of the poll, the Micro Observer shall specially observe and note:</a:t>
            </a:r>
          </a:p>
          <a:p>
            <a:pPr marL="1181862" lvl="2" indent="-514350" algn="just">
              <a:buFont typeface="Wingdings" pitchFamily="2" charset="2"/>
              <a:buChar char="ü"/>
            </a:pPr>
            <a:r>
              <a:rPr lang="en-US" sz="1800" dirty="0" smtClean="0"/>
              <a:t>Mock Poll Procedures.</a:t>
            </a:r>
          </a:p>
          <a:p>
            <a:pPr marL="1181862" lvl="2" indent="-514350" algn="just">
              <a:buFont typeface="Wingdings" pitchFamily="2" charset="2"/>
              <a:buChar char="ü"/>
            </a:pPr>
            <a:r>
              <a:rPr lang="en-US" sz="1800" dirty="0" smtClean="0"/>
              <a:t>Presence of Polling Agents and observance of ECI instructions with regards to them.</a:t>
            </a:r>
          </a:p>
          <a:p>
            <a:pPr marL="1181862" lvl="2" indent="-514350" algn="just">
              <a:buFont typeface="Wingdings" pitchFamily="2" charset="2"/>
              <a:buChar char="ü"/>
            </a:pPr>
            <a:r>
              <a:rPr lang="en-US" sz="1800" dirty="0" smtClean="0"/>
              <a:t>The observance of entry pass system and access to Polling Station.</a:t>
            </a:r>
          </a:p>
          <a:p>
            <a:pPr marL="1181862" lvl="2" indent="-514350" algn="just">
              <a:buFont typeface="Wingdings" pitchFamily="2" charset="2"/>
              <a:buChar char="ü"/>
            </a:pPr>
            <a:r>
              <a:rPr lang="en-US" sz="1800" dirty="0" smtClean="0"/>
              <a:t>Proper identification of electors in accordance with ECI guidelines.</a:t>
            </a:r>
          </a:p>
          <a:p>
            <a:pPr marL="1181862" lvl="2" indent="-514350" algn="just">
              <a:buFont typeface="Wingdings" pitchFamily="2" charset="2"/>
              <a:buChar char="ü"/>
            </a:pPr>
            <a:r>
              <a:rPr lang="en-US" sz="1800" dirty="0" smtClean="0"/>
              <a:t>Identification and recording procedures for the Absentee, Shifted and Dead voter's list (ASD list).</a:t>
            </a:r>
          </a:p>
          <a:p>
            <a:pPr marL="1181862" lvl="2" indent="-514350" algn="just">
              <a:buFont typeface="Wingdings" pitchFamily="2" charset="2"/>
              <a:buChar char="ü"/>
            </a:pPr>
            <a:r>
              <a:rPr lang="en-US" sz="1800" dirty="0" smtClean="0"/>
              <a:t>Application of indelible ink.</a:t>
            </a:r>
          </a:p>
          <a:p>
            <a:pPr marL="1181862" lvl="2" indent="-514350" algn="just">
              <a:buFont typeface="Wingdings" pitchFamily="2" charset="2"/>
              <a:buChar char="ü"/>
            </a:pPr>
            <a:r>
              <a:rPr lang="en-US" sz="1800" dirty="0" smtClean="0"/>
              <a:t>Noting down particulars of electors in register Form 17-A including the noting down of the alternate identity documents used for identifying the voter, Secrecy of voting.</a:t>
            </a:r>
          </a:p>
          <a:p>
            <a:pPr marL="1181862" lvl="2" indent="-514350" algn="just">
              <a:buFont typeface="Wingdings" pitchFamily="2" charset="2"/>
              <a:buChar char="ü"/>
            </a:pPr>
            <a:r>
              <a:rPr lang="en-US" sz="1800" dirty="0" smtClean="0"/>
              <a:t>Conduct of polling agents, their complaints, if any.</a:t>
            </a:r>
            <a:endParaRPr lang="en-US" sz="17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229600" cy="653210"/>
          </a:xfrm>
        </p:spPr>
        <p:txBody>
          <a:bodyPr>
            <a:noAutofit/>
          </a:bodyPr>
          <a:lstStyle/>
          <a:p>
            <a:r>
              <a:rPr lang="en-US" sz="3200" b="1" dirty="0" smtClean="0"/>
              <a:t>Work to be done by Micro-observers on poll day</a:t>
            </a:r>
            <a:endParaRPr lang="en-US" sz="3200" dirty="0"/>
          </a:p>
        </p:txBody>
      </p:sp>
      <p:sp>
        <p:nvSpPr>
          <p:cNvPr id="3" name="Content Placeholder 2"/>
          <p:cNvSpPr>
            <a:spLocks noGrp="1"/>
          </p:cNvSpPr>
          <p:nvPr>
            <p:ph idx="1"/>
          </p:nvPr>
        </p:nvSpPr>
        <p:spPr>
          <a:xfrm>
            <a:off x="142844" y="1214422"/>
            <a:ext cx="8858312" cy="5429288"/>
          </a:xfrm>
        </p:spPr>
        <p:txBody>
          <a:bodyPr>
            <a:normAutofit/>
          </a:bodyPr>
          <a:lstStyle/>
          <a:p>
            <a:pPr marL="514350" indent="-514350" algn="just">
              <a:buFont typeface="+mj-lt"/>
              <a:buAutoNum type="romanUcPeriod" startAt="8"/>
            </a:pPr>
            <a:r>
              <a:rPr lang="en-US" sz="2000" dirty="0" smtClean="0"/>
              <a:t>lf the Micro-Observer feels that the poll is being vitiated for any reason, he will immediately bring it to the notice of General observer through any means of communication available to him including mobile phone, police wireless etc.</a:t>
            </a:r>
          </a:p>
          <a:p>
            <a:pPr marL="514350" indent="-514350" algn="just">
              <a:buFont typeface="+mj-lt"/>
              <a:buAutoNum type="romanUcPeriod" startAt="8"/>
            </a:pPr>
            <a:r>
              <a:rPr lang="en-US" sz="2000" b="1" dirty="0" smtClean="0"/>
              <a:t>Report to be submitted by Micro-observer</a:t>
            </a:r>
            <a:r>
              <a:rPr lang="en-US" sz="2000" dirty="0" smtClean="0"/>
              <a:t> - After the poll process is over, the Micro-observer will submit a report to the General Observer in the format </a:t>
            </a:r>
            <a:r>
              <a:rPr lang="en-US" sz="2000" dirty="0" smtClean="0"/>
              <a:t>at </a:t>
            </a:r>
            <a:r>
              <a:rPr lang="en-US" sz="2000" b="1" dirty="0" smtClean="0"/>
              <a:t>Annexure</a:t>
            </a:r>
            <a:r>
              <a:rPr lang="en-US" sz="2000" dirty="0" smtClean="0"/>
              <a:t>.</a:t>
            </a:r>
            <a:endParaRPr lang="en-US" sz="2000" dirty="0" smtClean="0"/>
          </a:p>
          <a:p>
            <a:pPr marL="514350" indent="-514350" algn="just">
              <a:buFont typeface="+mj-lt"/>
              <a:buAutoNum type="romanUcPeriod" startAt="8"/>
            </a:pPr>
            <a:r>
              <a:rPr lang="en-US" sz="2000" dirty="0" smtClean="0"/>
              <a:t>He shall hand over the report to the General Observer at the collection center in a sealed envelope.</a:t>
            </a:r>
          </a:p>
          <a:p>
            <a:pPr marL="514350" indent="-514350" algn="just">
              <a:buFont typeface="+mj-lt"/>
              <a:buAutoNum type="romanUcPeriod" startAt="8"/>
            </a:pPr>
            <a:r>
              <a:rPr lang="en-US" sz="2000" dirty="0" smtClean="0"/>
              <a:t>He shall also orally brief the General Observer on anything of importance that had happened during the day.</a:t>
            </a:r>
          </a:p>
          <a:p>
            <a:pPr marL="514350" indent="-514350" algn="just">
              <a:buFont typeface="+mj-lt"/>
              <a:buAutoNum type="romanUcPeriod" startAt="8"/>
            </a:pPr>
            <a:r>
              <a:rPr lang="en-US" sz="2000" dirty="0" smtClean="0"/>
              <a:t>General Observers will go through the report submitted by Micro-observers and can seek any further clarifications required.</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4283" y="1214422"/>
          <a:ext cx="8643997" cy="5363887"/>
        </p:xfrm>
        <a:graphic>
          <a:graphicData uri="http://schemas.openxmlformats.org/drawingml/2006/table">
            <a:tbl>
              <a:tblPr/>
              <a:tblGrid>
                <a:gridCol w="584932"/>
                <a:gridCol w="4793194"/>
                <a:gridCol w="3265871"/>
              </a:tblGrid>
              <a:tr h="254723">
                <a:tc>
                  <a:txBody>
                    <a:bodyPr/>
                    <a:lstStyle/>
                    <a:p>
                      <a:pPr algn="ctr">
                        <a:lnSpc>
                          <a:spcPct val="115000"/>
                        </a:lnSpc>
                        <a:spcAft>
                          <a:spcPts val="0"/>
                        </a:spcAft>
                      </a:pPr>
                      <a:r>
                        <a:rPr lang="en-US" sz="1300" b="1" dirty="0">
                          <a:latin typeface="Arial"/>
                          <a:ea typeface="Calibri"/>
                          <a:cs typeface="Times New Roman"/>
                        </a:rPr>
                        <a:t>1</a:t>
                      </a:r>
                      <a:endParaRPr lang="en-US" sz="1300" dirty="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a:latin typeface="Arial"/>
                          <a:ea typeface="Calibri"/>
                          <a:cs typeface="Times New Roman"/>
                        </a:rPr>
                        <a:t>Election Date</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a:latin typeface="Arial"/>
                          <a:ea typeface="Calibri"/>
                          <a:cs typeface="Times New Roman"/>
                        </a:rPr>
                        <a:t>26-04-2024</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723">
                <a:tc>
                  <a:txBody>
                    <a:bodyPr/>
                    <a:lstStyle/>
                    <a:p>
                      <a:pPr algn="ctr">
                        <a:lnSpc>
                          <a:spcPct val="115000"/>
                        </a:lnSpc>
                        <a:spcAft>
                          <a:spcPts val="0"/>
                        </a:spcAft>
                      </a:pPr>
                      <a:r>
                        <a:rPr lang="en-US" sz="1300" b="1">
                          <a:latin typeface="Arial"/>
                          <a:ea typeface="Calibri"/>
                          <a:cs typeface="Times New Roman"/>
                        </a:rPr>
                        <a:t>2</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a:latin typeface="Arial"/>
                          <a:ea typeface="Calibri"/>
                          <a:cs typeface="Times New Roman"/>
                        </a:rPr>
                        <a:t>Election time</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a:latin typeface="Arial"/>
                          <a:ea typeface="Calibri"/>
                          <a:cs typeface="Times New Roman"/>
                        </a:rPr>
                        <a:t>7am to 5 pm</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723">
                <a:tc>
                  <a:txBody>
                    <a:bodyPr/>
                    <a:lstStyle/>
                    <a:p>
                      <a:pPr algn="ctr">
                        <a:lnSpc>
                          <a:spcPct val="115000"/>
                        </a:lnSpc>
                        <a:spcAft>
                          <a:spcPts val="0"/>
                        </a:spcAft>
                      </a:pPr>
                      <a:r>
                        <a:rPr lang="en-US" sz="1300" b="1">
                          <a:latin typeface="Arial"/>
                          <a:ea typeface="Calibri"/>
                          <a:cs typeface="Times New Roman"/>
                        </a:rPr>
                        <a:t>3</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a:latin typeface="Arial"/>
                          <a:ea typeface="Calibri"/>
                          <a:cs typeface="Times New Roman"/>
                        </a:rPr>
                        <a:t>On previous day of poll</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a:latin typeface="Arial"/>
                          <a:ea typeface="Calibri"/>
                          <a:cs typeface="Times New Roman"/>
                        </a:rPr>
                        <a:t>25-04-2024</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639">
                <a:tc>
                  <a:txBody>
                    <a:bodyPr/>
                    <a:lstStyle/>
                    <a:p>
                      <a:pPr algn="ctr">
                        <a:lnSpc>
                          <a:spcPct val="115000"/>
                        </a:lnSpc>
                        <a:spcAft>
                          <a:spcPts val="0"/>
                        </a:spcAft>
                      </a:pPr>
                      <a:r>
                        <a:rPr lang="en-US" sz="1300" b="1">
                          <a:latin typeface="Arial"/>
                          <a:ea typeface="Calibri"/>
                          <a:cs typeface="Times New Roman"/>
                        </a:rPr>
                        <a:t>A</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US" sz="1300">
                          <a:latin typeface="Arial"/>
                          <a:ea typeface="Calibri"/>
                          <a:cs typeface="Times New Roman"/>
                        </a:rPr>
                        <a:t>Polling team will reach Mangaldai College before 6 AM and will decode their respective PS from the decoding center.</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286654">
                <a:tc>
                  <a:txBody>
                    <a:bodyPr/>
                    <a:lstStyle/>
                    <a:p>
                      <a:pPr algn="ctr">
                        <a:lnSpc>
                          <a:spcPct val="115000"/>
                        </a:lnSpc>
                        <a:spcAft>
                          <a:spcPts val="0"/>
                        </a:spcAft>
                      </a:pPr>
                      <a:r>
                        <a:rPr lang="en-US" sz="1300" b="1">
                          <a:latin typeface="Arial"/>
                          <a:ea typeface="Calibri"/>
                          <a:cs typeface="Times New Roman"/>
                        </a:rPr>
                        <a:t>B</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US" sz="1300" dirty="0">
                          <a:latin typeface="Arial"/>
                          <a:ea typeface="Calibri"/>
                          <a:cs typeface="Times New Roman"/>
                        </a:rPr>
                        <a:t>After decoding the PS, polling team will receive EVM, VVPAT, and all polling materials as per check list along with remuneration. Presiding Officer -</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check Address tag, Pink Paper Seal and will compare with EVM machine no.</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check BU, CU, and VVPAT and their number as well as ballot paper fixed under the screen of BU.</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check the Thumbwheel for its correctness.</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check Mark Copy of the Photo ER, list of contesting candidates and display notices.</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check that the “Candidate Set Section” duly sealed and the pink paper seal is intact.</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check the power of the battery by switching “ON” the switch and thereafter switch “OFF”.</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not try to connect CU, BU, and VVPAT and will not test the VVPAT before mock poll on the day of poll.</a:t>
                      </a:r>
                      <a:endParaRPr lang="en-US" sz="1300" dirty="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000132">
                <a:tc>
                  <a:txBody>
                    <a:bodyPr/>
                    <a:lstStyle/>
                    <a:p>
                      <a:pPr algn="ctr">
                        <a:lnSpc>
                          <a:spcPct val="115000"/>
                        </a:lnSpc>
                        <a:spcAft>
                          <a:spcPts val="0"/>
                        </a:spcAft>
                      </a:pPr>
                      <a:r>
                        <a:rPr lang="en-US" sz="1300" b="1">
                          <a:latin typeface="Arial"/>
                          <a:ea typeface="Calibri"/>
                          <a:cs typeface="Times New Roman"/>
                        </a:rPr>
                        <a:t>C</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42900" lvl="0" indent="-342900" algn="just">
                        <a:lnSpc>
                          <a:spcPct val="115000"/>
                        </a:lnSpc>
                        <a:spcAft>
                          <a:spcPts val="0"/>
                        </a:spcAft>
                        <a:buFont typeface="Symbol"/>
                        <a:buChar char=""/>
                      </a:pPr>
                      <a:r>
                        <a:rPr lang="en-US" sz="1300">
                          <a:latin typeface="Arial"/>
                          <a:ea typeface="Calibri"/>
                          <a:cs typeface="Times New Roman"/>
                        </a:rPr>
                        <a:t>Will contact respective Sector Officer and Security personnel.</a:t>
                      </a:r>
                      <a:endParaRPr lang="en-US" sz="1300">
                        <a:latin typeface="Calibri"/>
                        <a:ea typeface="Calibri"/>
                        <a:cs typeface="Times New Roman"/>
                      </a:endParaRPr>
                    </a:p>
                    <a:p>
                      <a:pPr marL="342900" lvl="0" indent="-342900" algn="just">
                        <a:lnSpc>
                          <a:spcPct val="115000"/>
                        </a:lnSpc>
                        <a:spcAft>
                          <a:spcPts val="0"/>
                        </a:spcAft>
                        <a:buFont typeface="Symbol"/>
                        <a:buChar char=""/>
                      </a:pPr>
                      <a:r>
                        <a:rPr lang="en-US" sz="1300">
                          <a:latin typeface="Arial"/>
                          <a:ea typeface="Calibri"/>
                          <a:cs typeface="Times New Roman"/>
                        </a:rPr>
                        <a:t>Will move to Transport Cell to avail allotted vehicle. And proceed to respective PS as per guidance of Sector officer.</a:t>
                      </a:r>
                      <a:endParaRPr lang="en-US" sz="1300">
                        <a:latin typeface="Calibri"/>
                        <a:ea typeface="Calibri"/>
                        <a:cs typeface="Times New Roman"/>
                      </a:endParaRPr>
                    </a:p>
                    <a:p>
                      <a:pPr marL="457200" algn="just">
                        <a:lnSpc>
                          <a:spcPct val="115000"/>
                        </a:lnSpc>
                        <a:spcAft>
                          <a:spcPts val="0"/>
                        </a:spcAft>
                      </a:pPr>
                      <a:r>
                        <a:rPr lang="en-US" sz="1300">
                          <a:latin typeface="Arial"/>
                          <a:ea typeface="Calibri"/>
                          <a:cs typeface="Times New Roman"/>
                        </a:rPr>
                        <a:t> </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857256">
                <a:tc>
                  <a:txBody>
                    <a:bodyPr/>
                    <a:lstStyle/>
                    <a:p>
                      <a:pPr algn="ctr">
                        <a:lnSpc>
                          <a:spcPct val="115000"/>
                        </a:lnSpc>
                        <a:spcAft>
                          <a:spcPts val="0"/>
                        </a:spcAft>
                      </a:pPr>
                      <a:r>
                        <a:rPr lang="en-US" sz="1300" b="1">
                          <a:latin typeface="Arial"/>
                          <a:ea typeface="Calibri"/>
                          <a:cs typeface="Times New Roman"/>
                        </a:rPr>
                        <a:t>D</a:t>
                      </a:r>
                      <a:endParaRPr lang="en-US" sz="130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42900" lvl="0" indent="-342900" algn="just">
                        <a:lnSpc>
                          <a:spcPct val="115000"/>
                        </a:lnSpc>
                        <a:spcAft>
                          <a:spcPts val="0"/>
                        </a:spcAft>
                        <a:buFont typeface="Symbol"/>
                        <a:buChar char=""/>
                      </a:pPr>
                      <a:r>
                        <a:rPr lang="en-US" sz="1300" dirty="0">
                          <a:latin typeface="Arial"/>
                          <a:ea typeface="Calibri"/>
                          <a:cs typeface="Times New Roman"/>
                        </a:rPr>
                        <a:t>Will inspect the PS as per instructions given by ECI and will prepare necessary papers for the day of poll.</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prepare the layout of the PS for the day of poll</a:t>
                      </a:r>
                      <a:endParaRPr lang="en-US" sz="1300" dirty="0">
                        <a:latin typeface="Calibri"/>
                        <a:ea typeface="Calibri"/>
                        <a:cs typeface="Times New Roman"/>
                      </a:endParaRPr>
                    </a:p>
                  </a:txBody>
                  <a:tcPr marL="55026" marR="550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6" name="Title 1"/>
          <p:cNvSpPr txBox="1">
            <a:spLocks/>
          </p:cNvSpPr>
          <p:nvPr/>
        </p:nvSpPr>
        <p:spPr>
          <a:xfrm>
            <a:off x="214282" y="357166"/>
            <a:ext cx="8229600" cy="653210"/>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2"/>
                </a:solidFill>
                <a:effectLst/>
                <a:uLnTx/>
                <a:uFillTx/>
                <a:latin typeface="+mj-lt"/>
                <a:ea typeface="+mj-ea"/>
                <a:cs typeface="+mj-cs"/>
              </a:rPr>
              <a:t>Procedures to be followed on previous day of Election</a:t>
            </a:r>
            <a:endParaRPr kumimoji="0" lang="en-US" sz="28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285720" y="1605779"/>
          <a:ext cx="8572560" cy="4537865"/>
        </p:xfrm>
        <a:graphic>
          <a:graphicData uri="http://schemas.openxmlformats.org/drawingml/2006/table">
            <a:tbl>
              <a:tblPr/>
              <a:tblGrid>
                <a:gridCol w="580098"/>
                <a:gridCol w="4661375"/>
                <a:gridCol w="3331087"/>
              </a:tblGrid>
              <a:tr h="375826">
                <a:tc>
                  <a:txBody>
                    <a:bodyPr/>
                    <a:lstStyle/>
                    <a:p>
                      <a:pPr algn="ctr">
                        <a:lnSpc>
                          <a:spcPct val="115000"/>
                        </a:lnSpc>
                        <a:spcAft>
                          <a:spcPts val="0"/>
                        </a:spcAft>
                      </a:pPr>
                      <a:r>
                        <a:rPr lang="en-US" sz="1300" b="1" dirty="0">
                          <a:latin typeface="Arial"/>
                          <a:ea typeface="Calibri"/>
                          <a:cs typeface="Times New Roman"/>
                        </a:rPr>
                        <a:t>4</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dirty="0">
                          <a:latin typeface="Arial"/>
                          <a:ea typeface="Calibri"/>
                          <a:cs typeface="Times New Roman"/>
                        </a:rPr>
                        <a:t>On the day of Poll</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300" b="1">
                          <a:latin typeface="Arial"/>
                          <a:ea typeface="Calibri"/>
                          <a:cs typeface="Times New Roman"/>
                        </a:rPr>
                        <a:t>26-04-2024</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826">
                <a:tc gridSpan="3">
                  <a:txBody>
                    <a:bodyPr/>
                    <a:lstStyle/>
                    <a:p>
                      <a:pPr algn="ctr">
                        <a:lnSpc>
                          <a:spcPct val="115000"/>
                        </a:lnSpc>
                        <a:spcAft>
                          <a:spcPts val="0"/>
                        </a:spcAft>
                      </a:pPr>
                      <a:r>
                        <a:rPr lang="en-US" sz="1300" b="1" dirty="0">
                          <a:latin typeface="Arial"/>
                          <a:ea typeface="Calibri"/>
                          <a:cs typeface="Times New Roman"/>
                        </a:rPr>
                        <a:t>Activity during Mock Poll</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034561">
                <a:tc>
                  <a:txBody>
                    <a:bodyPr/>
                    <a:lstStyle/>
                    <a:p>
                      <a:pPr algn="ctr">
                        <a:lnSpc>
                          <a:spcPct val="115000"/>
                        </a:lnSpc>
                        <a:spcAft>
                          <a:spcPts val="0"/>
                        </a:spcAft>
                      </a:pPr>
                      <a:r>
                        <a:rPr lang="en-US" sz="1300" b="1">
                          <a:latin typeface="Arial"/>
                          <a:ea typeface="Calibri"/>
                          <a:cs typeface="Times New Roman"/>
                        </a:rPr>
                        <a:t>A</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42900" lvl="0" indent="-342900" algn="just">
                        <a:lnSpc>
                          <a:spcPct val="115000"/>
                        </a:lnSpc>
                        <a:spcAft>
                          <a:spcPts val="0"/>
                        </a:spcAft>
                        <a:buFont typeface="Symbol"/>
                        <a:buChar char=""/>
                      </a:pPr>
                      <a:r>
                        <a:rPr lang="en-US" sz="1300" dirty="0">
                          <a:latin typeface="Arial"/>
                          <a:ea typeface="Calibri"/>
                          <a:cs typeface="Times New Roman"/>
                        </a:rPr>
                        <a:t>Will set up the polling station as per the guidelines of ECI.</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display notices specifying the PS outside the polling booth prominently along with all other posters/notices.</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make ready for Mock Poll by connecting EVM and VVPAT </a:t>
                      </a:r>
                      <a:r>
                        <a:rPr lang="en-US" sz="1300" b="1" dirty="0">
                          <a:latin typeface="Arial"/>
                          <a:ea typeface="Calibri"/>
                          <a:cs typeface="Times New Roman"/>
                        </a:rPr>
                        <a:t>(BU  → VVPAT → CU</a:t>
                      </a:r>
                      <a:r>
                        <a:rPr lang="en-US" sz="1300" dirty="0">
                          <a:latin typeface="Arial"/>
                          <a:ea typeface="Calibri"/>
                          <a:cs typeface="Times New Roman"/>
                        </a:rPr>
                        <a:t> / </a:t>
                      </a:r>
                      <a:r>
                        <a:rPr lang="en-US" sz="1300" b="1" dirty="0">
                          <a:latin typeface="Arial"/>
                          <a:ea typeface="Calibri"/>
                          <a:cs typeface="Times New Roman"/>
                        </a:rPr>
                        <a:t>Unlock Paper Roll knob(vertical position) of VVPAT</a:t>
                      </a:r>
                      <a:r>
                        <a:rPr lang="en-US" sz="1300" dirty="0">
                          <a:latin typeface="Arial"/>
                          <a:ea typeface="Calibri"/>
                          <a:cs typeface="Times New Roman"/>
                        </a:rPr>
                        <a:t> / </a:t>
                      </a:r>
                      <a:r>
                        <a:rPr lang="en-US" sz="1300" b="1" dirty="0">
                          <a:latin typeface="Arial"/>
                          <a:ea typeface="Calibri"/>
                          <a:cs typeface="Times New Roman"/>
                        </a:rPr>
                        <a:t>Switch ON the CU</a:t>
                      </a:r>
                      <a:r>
                        <a:rPr lang="en-US" sz="1300" dirty="0">
                          <a:latin typeface="Arial"/>
                          <a:ea typeface="Calibri"/>
                          <a:cs typeface="Times New Roman"/>
                        </a:rPr>
                        <a:t>).</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verify the appointment letter of polling agents.</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start Mock Poll as per guideline </a:t>
                      </a:r>
                      <a:r>
                        <a:rPr lang="en-US" sz="1300" b="1" dirty="0">
                          <a:latin typeface="Arial"/>
                          <a:ea typeface="Calibri"/>
                          <a:cs typeface="Times New Roman"/>
                        </a:rPr>
                        <a:t>90 minutes</a:t>
                      </a:r>
                      <a:r>
                        <a:rPr lang="en-US" sz="1300" dirty="0">
                          <a:latin typeface="Arial"/>
                          <a:ea typeface="Calibri"/>
                          <a:cs typeface="Times New Roman"/>
                        </a:rPr>
                        <a:t> before the actual hours of commencement of poll.</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At least </a:t>
                      </a:r>
                      <a:r>
                        <a:rPr lang="en-US" sz="1300" b="1" dirty="0">
                          <a:latin typeface="Arial"/>
                          <a:ea typeface="Calibri"/>
                          <a:cs typeface="Times New Roman"/>
                        </a:rPr>
                        <a:t>50 votes</a:t>
                      </a:r>
                      <a:r>
                        <a:rPr lang="en-US" sz="1300" dirty="0">
                          <a:latin typeface="Arial"/>
                          <a:ea typeface="Calibri"/>
                          <a:cs typeface="Times New Roman"/>
                        </a:rPr>
                        <a:t> should be cast during Mock Poll pressing all unmasked blue button including NOTA.</a:t>
                      </a:r>
                      <a:endParaRPr lang="en-US" sz="1300" dirty="0">
                        <a:latin typeface="Calibri"/>
                        <a:ea typeface="Calibri"/>
                        <a:cs typeface="Times New Roman"/>
                      </a:endParaRPr>
                    </a:p>
                    <a:p>
                      <a:pPr marL="342900" lvl="0" indent="-342900" algn="just">
                        <a:lnSpc>
                          <a:spcPct val="115000"/>
                        </a:lnSpc>
                        <a:spcAft>
                          <a:spcPts val="0"/>
                        </a:spcAft>
                        <a:buFont typeface="Symbol"/>
                        <a:buChar char=""/>
                      </a:pPr>
                      <a:r>
                        <a:rPr lang="en-US" sz="1300" dirty="0">
                          <a:latin typeface="Arial"/>
                          <a:ea typeface="Calibri"/>
                          <a:cs typeface="Times New Roman"/>
                        </a:rPr>
                        <a:t>Will take out the VVPAT slips from the drop box after completion of Mock Poll, check to the satisfaction of the polling agents, put stamp on the back side of the slips, put the slips in the black envelope provided, put the black envelope in the plastic box, and seal the box with pink paper seal. Do sign as well as obtain signature of polling agents on the envelope.</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751652">
                <a:tc>
                  <a:txBody>
                    <a:bodyPr/>
                    <a:lstStyle/>
                    <a:p>
                      <a:pPr algn="ctr">
                        <a:lnSpc>
                          <a:spcPct val="115000"/>
                        </a:lnSpc>
                        <a:spcAft>
                          <a:spcPts val="0"/>
                        </a:spcAft>
                      </a:pPr>
                      <a:r>
                        <a:rPr lang="en-US" sz="1300" b="1">
                          <a:latin typeface="Arial"/>
                          <a:ea typeface="Calibri"/>
                          <a:cs typeface="Times New Roman"/>
                        </a:rPr>
                        <a:t>B</a:t>
                      </a:r>
                      <a:endParaRPr lang="en-US" sz="13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42900" lvl="0" indent="-342900">
                        <a:lnSpc>
                          <a:spcPct val="115000"/>
                        </a:lnSpc>
                        <a:spcAft>
                          <a:spcPts val="0"/>
                        </a:spcAft>
                        <a:buFont typeface="Symbol"/>
                        <a:buChar char=""/>
                      </a:pPr>
                      <a:r>
                        <a:rPr lang="en-US" sz="1300" dirty="0">
                          <a:latin typeface="Arial"/>
                          <a:ea typeface="Calibri"/>
                          <a:cs typeface="Times New Roman"/>
                        </a:rPr>
                        <a:t>Will fill up </a:t>
                      </a:r>
                      <a:r>
                        <a:rPr lang="en-US" sz="1300" b="1" dirty="0">
                          <a:latin typeface="Arial"/>
                          <a:ea typeface="Calibri"/>
                          <a:cs typeface="Times New Roman"/>
                        </a:rPr>
                        <a:t>Part-I (Mock Poll Certificate) of Presiding Officer’s Report</a:t>
                      </a:r>
                      <a:r>
                        <a:rPr lang="en-US" sz="1300" dirty="0">
                          <a:latin typeface="Arial"/>
                          <a:ea typeface="Calibri"/>
                          <a:cs typeface="Times New Roman"/>
                        </a:rPr>
                        <a:t> </a:t>
                      </a:r>
                      <a:r>
                        <a:rPr lang="en-US" sz="1300" b="1" dirty="0">
                          <a:latin typeface="Arial"/>
                          <a:ea typeface="Calibri"/>
                          <a:cs typeface="Times New Roman"/>
                        </a:rPr>
                        <a:t>(Annexure-5, page- 100)</a:t>
                      </a:r>
                      <a:r>
                        <a:rPr lang="en-US" sz="1300" dirty="0">
                          <a:latin typeface="Arial"/>
                          <a:ea typeface="Calibri"/>
                          <a:cs typeface="Times New Roman"/>
                        </a:rPr>
                        <a:t> and obtain signature of polling agents and Micro observer if posted</a:t>
                      </a:r>
                      <a:endParaRPr lang="en-US" sz="13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10" name="Title 1"/>
          <p:cNvSpPr>
            <a:spLocks noGrp="1"/>
          </p:cNvSpPr>
          <p:nvPr>
            <p:ph type="title"/>
          </p:nvPr>
        </p:nvSpPr>
        <p:spPr>
          <a:xfrm>
            <a:off x="357158" y="357166"/>
            <a:ext cx="8229600" cy="1000132"/>
          </a:xfrm>
        </p:spPr>
        <p:txBody>
          <a:bodyPr>
            <a:noAutofit/>
          </a:bodyPr>
          <a:lstStyle/>
          <a:p>
            <a:r>
              <a:rPr lang="en-US" sz="2800" b="1" dirty="0" smtClean="0"/>
              <a:t>Procedures to be followed during Election Day</a:t>
            </a:r>
            <a:br>
              <a:rPr lang="en-US" sz="2800" b="1" dirty="0" smtClean="0"/>
            </a:br>
            <a:r>
              <a:rPr lang="en-US" sz="2800" b="1" dirty="0" smtClean="0"/>
              <a:t>(During Mock Poll)</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TotalTime>
  <Words>2352</Words>
  <Application>Microsoft Office PowerPoint</Application>
  <PresentationFormat>On-screen Show (4:3)</PresentationFormat>
  <Paragraphs>157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Training of Micro Observers Lok Sabha Election 2024 </vt:lpstr>
      <vt:lpstr>Session Plan for the training of Micro Observers</vt:lpstr>
      <vt:lpstr>Session Plan for the training of Micro Observers</vt:lpstr>
      <vt:lpstr>Supervision of the work of Micro-observers </vt:lpstr>
      <vt:lpstr>Work to be done by Micro-observers on poll day</vt:lpstr>
      <vt:lpstr>Work to be done by Micro-observers on poll day</vt:lpstr>
      <vt:lpstr>Work to be done by Micro-observers on poll day</vt:lpstr>
      <vt:lpstr>Slide 8</vt:lpstr>
      <vt:lpstr>Procedures to be followed during Election Day (During Mock Poll)</vt:lpstr>
      <vt:lpstr>Procedures to be followed during Election Day (During Mock Poll)</vt:lpstr>
      <vt:lpstr>Procedures to be followed during Election Day (During Actual Poll)</vt:lpstr>
      <vt:lpstr>Procedures to be followed during Election Day (During Actual Poll)</vt:lpstr>
      <vt:lpstr>Replacement of EVM/VVPAT</vt:lpstr>
      <vt:lpstr>Important note</vt:lpstr>
      <vt:lpstr>ANNEXURE-28 MICRO OBSERVER REPORT ON POLL DAY</vt:lpstr>
      <vt:lpstr>ANNEXURE-28 MICRO OBSERVER REPORT ON POLL DAY</vt:lpstr>
      <vt:lpstr>ANNEXURE-28 MICRO OBSERVER REPORT ON POLL DAY</vt:lpstr>
      <vt:lpstr>ANNEXURE-28 MICRO OBSERVER REPORT ON POLL DAY</vt:lpstr>
      <vt:lpstr>Video 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Lenovo</cp:lastModifiedBy>
  <cp:revision>30</cp:revision>
  <dcterms:created xsi:type="dcterms:W3CDTF">2024-04-03T09:45:13Z</dcterms:created>
  <dcterms:modified xsi:type="dcterms:W3CDTF">2024-04-03T12:35:04Z</dcterms:modified>
</cp:coreProperties>
</file>